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56" r:id="rId2"/>
    <p:sldId id="257" r:id="rId3"/>
    <p:sldId id="270" r:id="rId4"/>
    <p:sldId id="272" r:id="rId5"/>
    <p:sldId id="273" r:id="rId6"/>
    <p:sldId id="321" r:id="rId7"/>
    <p:sldId id="322" r:id="rId8"/>
    <p:sldId id="277" r:id="rId9"/>
    <p:sldId id="313" r:id="rId10"/>
    <p:sldId id="280" r:id="rId11"/>
    <p:sldId id="314" r:id="rId12"/>
    <p:sldId id="315" r:id="rId13"/>
    <p:sldId id="317" r:id="rId14"/>
    <p:sldId id="319" r:id="rId15"/>
    <p:sldId id="320" r:id="rId16"/>
    <p:sldId id="281" r:id="rId17"/>
    <p:sldId id="304" r:id="rId18"/>
    <p:sldId id="305" r:id="rId19"/>
    <p:sldId id="306" r:id="rId20"/>
    <p:sldId id="307" r:id="rId21"/>
    <p:sldId id="308" r:id="rId22"/>
    <p:sldId id="309" r:id="rId23"/>
    <p:sldId id="282" r:id="rId24"/>
    <p:sldId id="283" r:id="rId25"/>
    <p:sldId id="285" r:id="rId26"/>
    <p:sldId id="310" r:id="rId27"/>
    <p:sldId id="287" r:id="rId28"/>
    <p:sldId id="286" r:id="rId29"/>
    <p:sldId id="311" r:id="rId30"/>
    <p:sldId id="312" r:id="rId31"/>
    <p:sldId id="296" r:id="rId32"/>
    <p:sldId id="297" r:id="rId33"/>
    <p:sldId id="298" r:id="rId34"/>
    <p:sldId id="299" r:id="rId35"/>
    <p:sldId id="300" r:id="rId36"/>
    <p:sldId id="301" r:id="rId37"/>
    <p:sldId id="302" r:id="rId38"/>
    <p:sldId id="303" r:id="rId39"/>
    <p:sldId id="269" r:id="rId4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8814" autoAdjust="0"/>
  </p:normalViewPr>
  <p:slideViewPr>
    <p:cSldViewPr snapToGrid="0" snapToObjects="1">
      <p:cViewPr varScale="1">
        <p:scale>
          <a:sx n="115" d="100"/>
          <a:sy n="115" d="100"/>
        </p:scale>
        <p:origin x="1494" y="96"/>
      </p:cViewPr>
      <p:guideLst/>
    </p:cSldViewPr>
  </p:slideViewPr>
  <p:notesTextViewPr>
    <p:cViewPr>
      <p:scale>
        <a:sx n="1" d="1"/>
        <a:sy n="1" d="1"/>
      </p:scale>
      <p:origin x="0" y="-280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5" Type="http://schemas.openxmlformats.org/officeDocument/2006/relationships/image" Target="../media/image10.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5" Type="http://schemas.openxmlformats.org/officeDocument/2006/relationships/image" Target="../media/image10.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5AE949-45ED-479E-ACC0-60B75BC0D22D}" type="doc">
      <dgm:prSet loTypeId="urn:microsoft.com/office/officeart/2005/8/layout/hList7" loCatId="process" qsTypeId="urn:microsoft.com/office/officeart/2005/8/quickstyle/3d1" qsCatId="3D" csTypeId="urn:microsoft.com/office/officeart/2005/8/colors/colorful3" csCatId="colorful" phldr="1"/>
      <dgm:spPr/>
      <dgm:t>
        <a:bodyPr/>
        <a:lstStyle/>
        <a:p>
          <a:endParaRPr lang="en-IN"/>
        </a:p>
      </dgm:t>
    </dgm:pt>
    <dgm:pt modelId="{EBA54217-9D00-481B-9CFA-762EF1A721CA}">
      <dgm:prSet phldrT="[Text]"/>
      <dgm:spPr/>
      <dgm:t>
        <a:bodyPr/>
        <a:lstStyle/>
        <a:p>
          <a:pPr>
            <a:buFont typeface="Arial" panose="020B0604020202020204" pitchFamily="34" charset="0"/>
            <a:buChar char="•"/>
          </a:pPr>
          <a:r>
            <a:rPr lang="en-US" dirty="0"/>
            <a:t>Deep Learning in Chest Radiograph</a:t>
          </a:r>
          <a:endParaRPr lang="en-IN" dirty="0"/>
        </a:p>
      </dgm:t>
    </dgm:pt>
    <dgm:pt modelId="{9518C7CE-0FA2-47D9-858F-4BA7F5754C60}" type="parTrans" cxnId="{47397841-867E-42D8-A541-4066A15A72AC}">
      <dgm:prSet/>
      <dgm:spPr/>
      <dgm:t>
        <a:bodyPr/>
        <a:lstStyle/>
        <a:p>
          <a:endParaRPr lang="en-IN"/>
        </a:p>
      </dgm:t>
    </dgm:pt>
    <dgm:pt modelId="{7AAE53FB-EE84-4AA5-9A74-BBBBEB7F74C1}" type="sibTrans" cxnId="{47397841-867E-42D8-A541-4066A15A72AC}">
      <dgm:prSet/>
      <dgm:spPr/>
      <dgm:t>
        <a:bodyPr/>
        <a:lstStyle/>
        <a:p>
          <a:endParaRPr lang="en-IN"/>
        </a:p>
      </dgm:t>
    </dgm:pt>
    <dgm:pt modelId="{602ACAE5-B98A-4C25-A990-6DB1FA78A49F}">
      <dgm:prSet phldrT="[Text]"/>
      <dgm:spPr/>
      <dgm:t>
        <a:bodyPr/>
        <a:lstStyle/>
        <a:p>
          <a:r>
            <a:rPr lang="en-US" dirty="0"/>
            <a:t>Siamese Networks and Contrastive Learning</a:t>
          </a:r>
          <a:endParaRPr lang="en-IN" dirty="0"/>
        </a:p>
      </dgm:t>
    </dgm:pt>
    <dgm:pt modelId="{66073F62-8151-4994-AB15-40C1CFE149E9}" type="parTrans" cxnId="{C2BD69C1-D834-4046-9DE6-D9A0298CF986}">
      <dgm:prSet/>
      <dgm:spPr/>
      <dgm:t>
        <a:bodyPr/>
        <a:lstStyle/>
        <a:p>
          <a:endParaRPr lang="en-IN"/>
        </a:p>
      </dgm:t>
    </dgm:pt>
    <dgm:pt modelId="{EE7CDFEA-2FDC-4A47-AD6B-8E3D8E0A7650}" type="sibTrans" cxnId="{C2BD69C1-D834-4046-9DE6-D9A0298CF986}">
      <dgm:prSet/>
      <dgm:spPr/>
      <dgm:t>
        <a:bodyPr/>
        <a:lstStyle/>
        <a:p>
          <a:endParaRPr lang="en-IN"/>
        </a:p>
      </dgm:t>
    </dgm:pt>
    <dgm:pt modelId="{5F9D7069-116D-48B0-898B-8BF1DD497ADC}">
      <dgm:prSet phldrT="[Text]"/>
      <dgm:spPr/>
      <dgm:t>
        <a:bodyPr/>
        <a:lstStyle/>
        <a:p>
          <a:r>
            <a:rPr lang="en-US" dirty="0"/>
            <a:t>Transfer Learning and Model Adaptation</a:t>
          </a:r>
          <a:endParaRPr lang="en-IN" dirty="0"/>
        </a:p>
      </dgm:t>
    </dgm:pt>
    <dgm:pt modelId="{EE4093DB-22E2-4292-BF08-1F70241218B9}" type="parTrans" cxnId="{F66AC6E9-75E8-47BA-8A51-EB27E22A6238}">
      <dgm:prSet/>
      <dgm:spPr/>
      <dgm:t>
        <a:bodyPr/>
        <a:lstStyle/>
        <a:p>
          <a:endParaRPr lang="en-IN"/>
        </a:p>
      </dgm:t>
    </dgm:pt>
    <dgm:pt modelId="{359FCF8F-5284-4B54-8A9B-EA7E45AA610B}" type="sibTrans" cxnId="{F66AC6E9-75E8-47BA-8A51-EB27E22A6238}">
      <dgm:prSet/>
      <dgm:spPr/>
      <dgm:t>
        <a:bodyPr/>
        <a:lstStyle/>
        <a:p>
          <a:endParaRPr lang="en-IN"/>
        </a:p>
      </dgm:t>
    </dgm:pt>
    <dgm:pt modelId="{219555EB-9974-4AF9-AD2A-85F2604F07F4}">
      <dgm:prSet/>
      <dgm:spPr/>
      <dgm:t>
        <a:bodyPr/>
        <a:lstStyle/>
        <a:p>
          <a:r>
            <a:rPr lang="en-US" dirty="0"/>
            <a:t>Dataset Utilization and Model Evaluation</a:t>
          </a:r>
          <a:endParaRPr lang="en-IN" dirty="0"/>
        </a:p>
      </dgm:t>
    </dgm:pt>
    <dgm:pt modelId="{69EA6EEE-6AF0-4CED-9F06-06F2327C8D3E}" type="parTrans" cxnId="{49A11746-68B7-47FF-A246-461A8A781DA1}">
      <dgm:prSet/>
      <dgm:spPr/>
      <dgm:t>
        <a:bodyPr/>
        <a:lstStyle/>
        <a:p>
          <a:endParaRPr lang="en-IN"/>
        </a:p>
      </dgm:t>
    </dgm:pt>
    <dgm:pt modelId="{F7964AC4-FA8D-471F-B95E-940106F994C5}" type="sibTrans" cxnId="{49A11746-68B7-47FF-A246-461A8A781DA1}">
      <dgm:prSet/>
      <dgm:spPr/>
      <dgm:t>
        <a:bodyPr/>
        <a:lstStyle/>
        <a:p>
          <a:endParaRPr lang="en-IN"/>
        </a:p>
      </dgm:t>
    </dgm:pt>
    <dgm:pt modelId="{0B59EA11-0A88-4432-BAAF-945EE8D7BEBF}">
      <dgm:prSet/>
      <dgm:spPr/>
      <dgm:t>
        <a:bodyPr/>
        <a:lstStyle/>
        <a:p>
          <a:r>
            <a:rPr lang="en-US" dirty="0"/>
            <a:t>Multi-Task Learning in Medical Imaging</a:t>
          </a:r>
          <a:endParaRPr lang="en-IN" dirty="0"/>
        </a:p>
      </dgm:t>
    </dgm:pt>
    <dgm:pt modelId="{61686C7B-5E27-45DE-A995-5902BE6FD764}" type="sibTrans" cxnId="{06E8A096-CDAE-4ABA-9EB6-44909A1C467C}">
      <dgm:prSet/>
      <dgm:spPr/>
      <dgm:t>
        <a:bodyPr/>
        <a:lstStyle/>
        <a:p>
          <a:endParaRPr lang="en-IN"/>
        </a:p>
      </dgm:t>
    </dgm:pt>
    <dgm:pt modelId="{FE8DB491-7F15-43A2-B59F-E31AB235D20C}" type="parTrans" cxnId="{06E8A096-CDAE-4ABA-9EB6-44909A1C467C}">
      <dgm:prSet/>
      <dgm:spPr/>
      <dgm:t>
        <a:bodyPr/>
        <a:lstStyle/>
        <a:p>
          <a:endParaRPr lang="en-IN"/>
        </a:p>
      </dgm:t>
    </dgm:pt>
    <dgm:pt modelId="{224D56B9-1236-4B0A-BA32-0127191D5B2F}" type="pres">
      <dgm:prSet presAssocID="{C95AE949-45ED-479E-ACC0-60B75BC0D22D}" presName="Name0" presStyleCnt="0">
        <dgm:presLayoutVars>
          <dgm:dir/>
          <dgm:resizeHandles val="exact"/>
        </dgm:presLayoutVars>
      </dgm:prSet>
      <dgm:spPr/>
    </dgm:pt>
    <dgm:pt modelId="{CB442629-2166-4183-B6E6-284069044A92}" type="pres">
      <dgm:prSet presAssocID="{C95AE949-45ED-479E-ACC0-60B75BC0D22D}" presName="fgShape" presStyleLbl="fgShp" presStyleIdx="0" presStyleCnt="1"/>
      <dgm:spPr/>
    </dgm:pt>
    <dgm:pt modelId="{7EA3DFFF-3926-4B68-B125-3507FDEDE495}" type="pres">
      <dgm:prSet presAssocID="{C95AE949-45ED-479E-ACC0-60B75BC0D22D}" presName="linComp" presStyleCnt="0"/>
      <dgm:spPr/>
    </dgm:pt>
    <dgm:pt modelId="{2622A2CF-FE79-412D-8A8E-8DA499623503}" type="pres">
      <dgm:prSet presAssocID="{EBA54217-9D00-481B-9CFA-762EF1A721CA}" presName="compNode" presStyleCnt="0"/>
      <dgm:spPr/>
    </dgm:pt>
    <dgm:pt modelId="{E09F9DF1-85D3-4C20-B1FD-355E652172ED}" type="pres">
      <dgm:prSet presAssocID="{EBA54217-9D00-481B-9CFA-762EF1A721CA}" presName="bkgdShape" presStyleLbl="node1" presStyleIdx="0" presStyleCnt="5" custLinFactNeighborX="-64082"/>
      <dgm:spPr/>
    </dgm:pt>
    <dgm:pt modelId="{5774AA28-F9BE-4131-8832-19BF7C053ECC}" type="pres">
      <dgm:prSet presAssocID="{EBA54217-9D00-481B-9CFA-762EF1A721CA}" presName="nodeTx" presStyleLbl="node1" presStyleIdx="0" presStyleCnt="5">
        <dgm:presLayoutVars>
          <dgm:bulletEnabled val="1"/>
        </dgm:presLayoutVars>
      </dgm:prSet>
      <dgm:spPr/>
    </dgm:pt>
    <dgm:pt modelId="{E25E321F-0B80-4AD3-BCD3-6FAADDC296FB}" type="pres">
      <dgm:prSet presAssocID="{EBA54217-9D00-481B-9CFA-762EF1A721CA}" presName="invisiNode" presStyleLbl="node1" presStyleIdx="0" presStyleCnt="5"/>
      <dgm:spPr/>
    </dgm:pt>
    <dgm:pt modelId="{8568DDBB-DA1A-4872-9FC3-6FEE42825697}" type="pres">
      <dgm:prSet presAssocID="{EBA54217-9D00-481B-9CFA-762EF1A721CA}"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08941A5A-7F61-4E1C-921A-38C2F03BD78C}" type="pres">
      <dgm:prSet presAssocID="{7AAE53FB-EE84-4AA5-9A74-BBBBEB7F74C1}" presName="sibTrans" presStyleLbl="sibTrans2D1" presStyleIdx="0" presStyleCnt="0"/>
      <dgm:spPr/>
    </dgm:pt>
    <dgm:pt modelId="{17E6D089-F887-464F-8D7A-496D6DE49998}" type="pres">
      <dgm:prSet presAssocID="{602ACAE5-B98A-4C25-A990-6DB1FA78A49F}" presName="compNode" presStyleCnt="0"/>
      <dgm:spPr/>
    </dgm:pt>
    <dgm:pt modelId="{FBA97C38-43C0-4EB7-BDA7-6D25A7717CD4}" type="pres">
      <dgm:prSet presAssocID="{602ACAE5-B98A-4C25-A990-6DB1FA78A49F}" presName="bkgdShape" presStyleLbl="node1" presStyleIdx="1" presStyleCnt="5"/>
      <dgm:spPr/>
    </dgm:pt>
    <dgm:pt modelId="{F6CBB1EC-CAAD-49CD-92B3-153A1BA08B43}" type="pres">
      <dgm:prSet presAssocID="{602ACAE5-B98A-4C25-A990-6DB1FA78A49F}" presName="nodeTx" presStyleLbl="node1" presStyleIdx="1" presStyleCnt="5">
        <dgm:presLayoutVars>
          <dgm:bulletEnabled val="1"/>
        </dgm:presLayoutVars>
      </dgm:prSet>
      <dgm:spPr/>
    </dgm:pt>
    <dgm:pt modelId="{9A71DF61-60F4-4888-881C-9398EE7A3180}" type="pres">
      <dgm:prSet presAssocID="{602ACAE5-B98A-4C25-A990-6DB1FA78A49F}" presName="invisiNode" presStyleLbl="node1" presStyleIdx="1" presStyleCnt="5"/>
      <dgm:spPr/>
    </dgm:pt>
    <dgm:pt modelId="{1498125F-6766-4C29-85A8-2907C5C446EB}" type="pres">
      <dgm:prSet presAssocID="{602ACAE5-B98A-4C25-A990-6DB1FA78A49F}"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379F8FDF-8083-406B-88D7-97B283BF0E5A}" type="pres">
      <dgm:prSet presAssocID="{EE7CDFEA-2FDC-4A47-AD6B-8E3D8E0A7650}" presName="sibTrans" presStyleLbl="sibTrans2D1" presStyleIdx="0" presStyleCnt="0"/>
      <dgm:spPr/>
    </dgm:pt>
    <dgm:pt modelId="{27D2244B-470D-4BB2-9508-6BB141BD0609}" type="pres">
      <dgm:prSet presAssocID="{5F9D7069-116D-48B0-898B-8BF1DD497ADC}" presName="compNode" presStyleCnt="0"/>
      <dgm:spPr/>
    </dgm:pt>
    <dgm:pt modelId="{2B3F443A-3B19-4D0E-8C6C-4529E28DE4FC}" type="pres">
      <dgm:prSet presAssocID="{5F9D7069-116D-48B0-898B-8BF1DD497ADC}" presName="bkgdShape" presStyleLbl="node1" presStyleIdx="2" presStyleCnt="5"/>
      <dgm:spPr/>
    </dgm:pt>
    <dgm:pt modelId="{0C15DDD9-97E6-4A20-9A3E-55475B3C1C58}" type="pres">
      <dgm:prSet presAssocID="{5F9D7069-116D-48B0-898B-8BF1DD497ADC}" presName="nodeTx" presStyleLbl="node1" presStyleIdx="2" presStyleCnt="5">
        <dgm:presLayoutVars>
          <dgm:bulletEnabled val="1"/>
        </dgm:presLayoutVars>
      </dgm:prSet>
      <dgm:spPr/>
    </dgm:pt>
    <dgm:pt modelId="{94C587FE-8925-44B8-A308-A72706246B74}" type="pres">
      <dgm:prSet presAssocID="{5F9D7069-116D-48B0-898B-8BF1DD497ADC}" presName="invisiNode" presStyleLbl="node1" presStyleIdx="2" presStyleCnt="5"/>
      <dgm:spPr/>
    </dgm:pt>
    <dgm:pt modelId="{DE6E1E1E-A952-4941-9492-2097B0B97EA0}" type="pres">
      <dgm:prSet presAssocID="{5F9D7069-116D-48B0-898B-8BF1DD497ADC}"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9A56411C-320E-4277-BCA2-2087278B75B9}" type="pres">
      <dgm:prSet presAssocID="{359FCF8F-5284-4B54-8A9B-EA7E45AA610B}" presName="sibTrans" presStyleLbl="sibTrans2D1" presStyleIdx="0" presStyleCnt="0"/>
      <dgm:spPr/>
    </dgm:pt>
    <dgm:pt modelId="{9D17402C-FFC5-4090-91ED-024BB368164E}" type="pres">
      <dgm:prSet presAssocID="{0B59EA11-0A88-4432-BAAF-945EE8D7BEBF}" presName="compNode" presStyleCnt="0"/>
      <dgm:spPr/>
    </dgm:pt>
    <dgm:pt modelId="{63E73239-CE19-47D2-8DDB-EEA0EF36CFE4}" type="pres">
      <dgm:prSet presAssocID="{0B59EA11-0A88-4432-BAAF-945EE8D7BEBF}" presName="bkgdShape" presStyleLbl="node1" presStyleIdx="3" presStyleCnt="5"/>
      <dgm:spPr/>
    </dgm:pt>
    <dgm:pt modelId="{BDE72770-6453-452D-AA69-111FA1EE4AFB}" type="pres">
      <dgm:prSet presAssocID="{0B59EA11-0A88-4432-BAAF-945EE8D7BEBF}" presName="nodeTx" presStyleLbl="node1" presStyleIdx="3" presStyleCnt="5">
        <dgm:presLayoutVars>
          <dgm:bulletEnabled val="1"/>
        </dgm:presLayoutVars>
      </dgm:prSet>
      <dgm:spPr/>
    </dgm:pt>
    <dgm:pt modelId="{4F06827F-61CB-40D9-A42F-C4014CDE4401}" type="pres">
      <dgm:prSet presAssocID="{0B59EA11-0A88-4432-BAAF-945EE8D7BEBF}" presName="invisiNode" presStyleLbl="node1" presStyleIdx="3" presStyleCnt="5"/>
      <dgm:spPr/>
    </dgm:pt>
    <dgm:pt modelId="{922EA682-4B66-4488-8486-49E4095476AE}" type="pres">
      <dgm:prSet presAssocID="{0B59EA11-0A88-4432-BAAF-945EE8D7BEBF}"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0F68EAAB-EC4D-475E-A9CA-C9D7FD0B584E}" type="pres">
      <dgm:prSet presAssocID="{61686C7B-5E27-45DE-A995-5902BE6FD764}" presName="sibTrans" presStyleLbl="sibTrans2D1" presStyleIdx="0" presStyleCnt="0"/>
      <dgm:spPr/>
    </dgm:pt>
    <dgm:pt modelId="{A85302EF-4193-434A-A63B-0AF25CDF8A2A}" type="pres">
      <dgm:prSet presAssocID="{219555EB-9974-4AF9-AD2A-85F2604F07F4}" presName="compNode" presStyleCnt="0"/>
      <dgm:spPr/>
    </dgm:pt>
    <dgm:pt modelId="{12AC5D9A-61FF-4A66-8DC3-6187D528E092}" type="pres">
      <dgm:prSet presAssocID="{219555EB-9974-4AF9-AD2A-85F2604F07F4}" presName="bkgdShape" presStyleLbl="node1" presStyleIdx="4" presStyleCnt="5"/>
      <dgm:spPr/>
    </dgm:pt>
    <dgm:pt modelId="{1D3E57E2-2B06-4FBD-8FE9-4388DCE71227}" type="pres">
      <dgm:prSet presAssocID="{219555EB-9974-4AF9-AD2A-85F2604F07F4}" presName="nodeTx" presStyleLbl="node1" presStyleIdx="4" presStyleCnt="5">
        <dgm:presLayoutVars>
          <dgm:bulletEnabled val="1"/>
        </dgm:presLayoutVars>
      </dgm:prSet>
      <dgm:spPr/>
    </dgm:pt>
    <dgm:pt modelId="{177F8E35-A497-42B7-BA0C-9C6961AF940F}" type="pres">
      <dgm:prSet presAssocID="{219555EB-9974-4AF9-AD2A-85F2604F07F4}" presName="invisiNode" presStyleLbl="node1" presStyleIdx="4" presStyleCnt="5"/>
      <dgm:spPr/>
    </dgm:pt>
    <dgm:pt modelId="{ADB7EDF1-441E-4EF5-8AB9-943C4B401C2A}" type="pres">
      <dgm:prSet presAssocID="{219555EB-9974-4AF9-AD2A-85F2604F07F4}"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dgm:spPr>
    </dgm:pt>
  </dgm:ptLst>
  <dgm:cxnLst>
    <dgm:cxn modelId="{84111E0B-1F06-489D-B2E4-54E79CB59F8D}" type="presOf" srcId="{602ACAE5-B98A-4C25-A990-6DB1FA78A49F}" destId="{F6CBB1EC-CAAD-49CD-92B3-153A1BA08B43}" srcOrd="1" destOrd="0" presId="urn:microsoft.com/office/officeart/2005/8/layout/hList7"/>
    <dgm:cxn modelId="{76A1A718-22F4-46DE-B60B-800A5CBF9EE0}" type="presOf" srcId="{5F9D7069-116D-48B0-898B-8BF1DD497ADC}" destId="{0C15DDD9-97E6-4A20-9A3E-55475B3C1C58}" srcOrd="1" destOrd="0" presId="urn:microsoft.com/office/officeart/2005/8/layout/hList7"/>
    <dgm:cxn modelId="{7DD00B31-22E7-42B5-8767-73235AF2F5E3}" type="presOf" srcId="{602ACAE5-B98A-4C25-A990-6DB1FA78A49F}" destId="{FBA97C38-43C0-4EB7-BDA7-6D25A7717CD4}" srcOrd="0" destOrd="0" presId="urn:microsoft.com/office/officeart/2005/8/layout/hList7"/>
    <dgm:cxn modelId="{47397841-867E-42D8-A541-4066A15A72AC}" srcId="{C95AE949-45ED-479E-ACC0-60B75BC0D22D}" destId="{EBA54217-9D00-481B-9CFA-762EF1A721CA}" srcOrd="0" destOrd="0" parTransId="{9518C7CE-0FA2-47D9-858F-4BA7F5754C60}" sibTransId="{7AAE53FB-EE84-4AA5-9A74-BBBBEB7F74C1}"/>
    <dgm:cxn modelId="{A52AC861-2F1F-42D7-8EBE-9C45D108AD2F}" type="presOf" srcId="{359FCF8F-5284-4B54-8A9B-EA7E45AA610B}" destId="{9A56411C-320E-4277-BCA2-2087278B75B9}" srcOrd="0" destOrd="0" presId="urn:microsoft.com/office/officeart/2005/8/layout/hList7"/>
    <dgm:cxn modelId="{BB4CE645-21E1-4D5F-B50A-C7F7C65C5151}" type="presOf" srcId="{5F9D7069-116D-48B0-898B-8BF1DD497ADC}" destId="{2B3F443A-3B19-4D0E-8C6C-4529E28DE4FC}" srcOrd="0" destOrd="0" presId="urn:microsoft.com/office/officeart/2005/8/layout/hList7"/>
    <dgm:cxn modelId="{49A11746-68B7-47FF-A246-461A8A781DA1}" srcId="{C95AE949-45ED-479E-ACC0-60B75BC0D22D}" destId="{219555EB-9974-4AF9-AD2A-85F2604F07F4}" srcOrd="4" destOrd="0" parTransId="{69EA6EEE-6AF0-4CED-9F06-06F2327C8D3E}" sibTransId="{F7964AC4-FA8D-471F-B95E-940106F994C5}"/>
    <dgm:cxn modelId="{3977B46A-FFEE-4A0C-9866-970795118F51}" type="presOf" srcId="{7AAE53FB-EE84-4AA5-9A74-BBBBEB7F74C1}" destId="{08941A5A-7F61-4E1C-921A-38C2F03BD78C}" srcOrd="0" destOrd="0" presId="urn:microsoft.com/office/officeart/2005/8/layout/hList7"/>
    <dgm:cxn modelId="{19382986-2AC4-4179-95B4-E67B7C81C4F6}" type="presOf" srcId="{61686C7B-5E27-45DE-A995-5902BE6FD764}" destId="{0F68EAAB-EC4D-475E-A9CA-C9D7FD0B584E}" srcOrd="0" destOrd="0" presId="urn:microsoft.com/office/officeart/2005/8/layout/hList7"/>
    <dgm:cxn modelId="{06E8A096-CDAE-4ABA-9EB6-44909A1C467C}" srcId="{C95AE949-45ED-479E-ACC0-60B75BC0D22D}" destId="{0B59EA11-0A88-4432-BAAF-945EE8D7BEBF}" srcOrd="3" destOrd="0" parTransId="{FE8DB491-7F15-43A2-B59F-E31AB235D20C}" sibTransId="{61686C7B-5E27-45DE-A995-5902BE6FD764}"/>
    <dgm:cxn modelId="{6B24059D-F7A2-47B5-A60E-F6CAD2EA0202}" type="presOf" srcId="{EBA54217-9D00-481B-9CFA-762EF1A721CA}" destId="{5774AA28-F9BE-4131-8832-19BF7C053ECC}" srcOrd="1" destOrd="0" presId="urn:microsoft.com/office/officeart/2005/8/layout/hList7"/>
    <dgm:cxn modelId="{F3D2E09D-CB0F-4E39-8D1E-8D25A0990721}" type="presOf" srcId="{EE7CDFEA-2FDC-4A47-AD6B-8E3D8E0A7650}" destId="{379F8FDF-8083-406B-88D7-97B283BF0E5A}" srcOrd="0" destOrd="0" presId="urn:microsoft.com/office/officeart/2005/8/layout/hList7"/>
    <dgm:cxn modelId="{E4C886A5-509A-40E8-AF92-C8F40C2749A2}" type="presOf" srcId="{219555EB-9974-4AF9-AD2A-85F2604F07F4}" destId="{1D3E57E2-2B06-4FBD-8FE9-4388DCE71227}" srcOrd="1" destOrd="0" presId="urn:microsoft.com/office/officeart/2005/8/layout/hList7"/>
    <dgm:cxn modelId="{C2BD69C1-D834-4046-9DE6-D9A0298CF986}" srcId="{C95AE949-45ED-479E-ACC0-60B75BC0D22D}" destId="{602ACAE5-B98A-4C25-A990-6DB1FA78A49F}" srcOrd="1" destOrd="0" parTransId="{66073F62-8151-4994-AB15-40C1CFE149E9}" sibTransId="{EE7CDFEA-2FDC-4A47-AD6B-8E3D8E0A7650}"/>
    <dgm:cxn modelId="{94547CC9-BB61-4DB8-A048-5183F2E64A6D}" type="presOf" srcId="{C95AE949-45ED-479E-ACC0-60B75BC0D22D}" destId="{224D56B9-1236-4B0A-BA32-0127191D5B2F}" srcOrd="0" destOrd="0" presId="urn:microsoft.com/office/officeart/2005/8/layout/hList7"/>
    <dgm:cxn modelId="{D5F1D0D0-B013-43E9-9B57-13DD7624A261}" type="presOf" srcId="{219555EB-9974-4AF9-AD2A-85F2604F07F4}" destId="{12AC5D9A-61FF-4A66-8DC3-6187D528E092}" srcOrd="0" destOrd="0" presId="urn:microsoft.com/office/officeart/2005/8/layout/hList7"/>
    <dgm:cxn modelId="{846038D7-B656-4DF5-B10B-43FB1E358D11}" type="presOf" srcId="{0B59EA11-0A88-4432-BAAF-945EE8D7BEBF}" destId="{63E73239-CE19-47D2-8DDB-EEA0EF36CFE4}" srcOrd="0" destOrd="0" presId="urn:microsoft.com/office/officeart/2005/8/layout/hList7"/>
    <dgm:cxn modelId="{B54FCCDB-39D2-430D-A48C-5F1CBB3584EF}" type="presOf" srcId="{0B59EA11-0A88-4432-BAAF-945EE8D7BEBF}" destId="{BDE72770-6453-452D-AA69-111FA1EE4AFB}" srcOrd="1" destOrd="0" presId="urn:microsoft.com/office/officeart/2005/8/layout/hList7"/>
    <dgm:cxn modelId="{C4B496E8-0E86-4E66-90FB-CA7227B9A666}" type="presOf" srcId="{EBA54217-9D00-481B-9CFA-762EF1A721CA}" destId="{E09F9DF1-85D3-4C20-B1FD-355E652172ED}" srcOrd="0" destOrd="0" presId="urn:microsoft.com/office/officeart/2005/8/layout/hList7"/>
    <dgm:cxn modelId="{F66AC6E9-75E8-47BA-8A51-EB27E22A6238}" srcId="{C95AE949-45ED-479E-ACC0-60B75BC0D22D}" destId="{5F9D7069-116D-48B0-898B-8BF1DD497ADC}" srcOrd="2" destOrd="0" parTransId="{EE4093DB-22E2-4292-BF08-1F70241218B9}" sibTransId="{359FCF8F-5284-4B54-8A9B-EA7E45AA610B}"/>
    <dgm:cxn modelId="{03C13696-D2A7-427E-9579-3F3D8D4B38AE}" type="presParOf" srcId="{224D56B9-1236-4B0A-BA32-0127191D5B2F}" destId="{CB442629-2166-4183-B6E6-284069044A92}" srcOrd="0" destOrd="0" presId="urn:microsoft.com/office/officeart/2005/8/layout/hList7"/>
    <dgm:cxn modelId="{44B7E01F-3E6E-4478-88D4-349C049A324F}" type="presParOf" srcId="{224D56B9-1236-4B0A-BA32-0127191D5B2F}" destId="{7EA3DFFF-3926-4B68-B125-3507FDEDE495}" srcOrd="1" destOrd="0" presId="urn:microsoft.com/office/officeart/2005/8/layout/hList7"/>
    <dgm:cxn modelId="{51EA0485-B628-4CFD-9098-4C10C229FA27}" type="presParOf" srcId="{7EA3DFFF-3926-4B68-B125-3507FDEDE495}" destId="{2622A2CF-FE79-412D-8A8E-8DA499623503}" srcOrd="0" destOrd="0" presId="urn:microsoft.com/office/officeart/2005/8/layout/hList7"/>
    <dgm:cxn modelId="{AD5D21DE-12A9-4FB6-BD93-0A3835802C85}" type="presParOf" srcId="{2622A2CF-FE79-412D-8A8E-8DA499623503}" destId="{E09F9DF1-85D3-4C20-B1FD-355E652172ED}" srcOrd="0" destOrd="0" presId="urn:microsoft.com/office/officeart/2005/8/layout/hList7"/>
    <dgm:cxn modelId="{3DDEDBB2-CE76-4646-8B92-994849DBCDFB}" type="presParOf" srcId="{2622A2CF-FE79-412D-8A8E-8DA499623503}" destId="{5774AA28-F9BE-4131-8832-19BF7C053ECC}" srcOrd="1" destOrd="0" presId="urn:microsoft.com/office/officeart/2005/8/layout/hList7"/>
    <dgm:cxn modelId="{56FBED47-655C-4BCA-8E93-71E663EF9706}" type="presParOf" srcId="{2622A2CF-FE79-412D-8A8E-8DA499623503}" destId="{E25E321F-0B80-4AD3-BCD3-6FAADDC296FB}" srcOrd="2" destOrd="0" presId="urn:microsoft.com/office/officeart/2005/8/layout/hList7"/>
    <dgm:cxn modelId="{5986E3D9-5543-4590-ACCB-457B9AE254DC}" type="presParOf" srcId="{2622A2CF-FE79-412D-8A8E-8DA499623503}" destId="{8568DDBB-DA1A-4872-9FC3-6FEE42825697}" srcOrd="3" destOrd="0" presId="urn:microsoft.com/office/officeart/2005/8/layout/hList7"/>
    <dgm:cxn modelId="{BC1ECD16-6E01-4D88-97AF-70D7E761407F}" type="presParOf" srcId="{7EA3DFFF-3926-4B68-B125-3507FDEDE495}" destId="{08941A5A-7F61-4E1C-921A-38C2F03BD78C}" srcOrd="1" destOrd="0" presId="urn:microsoft.com/office/officeart/2005/8/layout/hList7"/>
    <dgm:cxn modelId="{D0ACA122-FF33-45F3-A462-AD2E174A689B}" type="presParOf" srcId="{7EA3DFFF-3926-4B68-B125-3507FDEDE495}" destId="{17E6D089-F887-464F-8D7A-496D6DE49998}" srcOrd="2" destOrd="0" presId="urn:microsoft.com/office/officeart/2005/8/layout/hList7"/>
    <dgm:cxn modelId="{FD76F5D0-4D2A-41DD-A1E9-C47129979F8C}" type="presParOf" srcId="{17E6D089-F887-464F-8D7A-496D6DE49998}" destId="{FBA97C38-43C0-4EB7-BDA7-6D25A7717CD4}" srcOrd="0" destOrd="0" presId="urn:microsoft.com/office/officeart/2005/8/layout/hList7"/>
    <dgm:cxn modelId="{C28AC2A6-7BB2-49B4-B1F7-C5B1F75E82B0}" type="presParOf" srcId="{17E6D089-F887-464F-8D7A-496D6DE49998}" destId="{F6CBB1EC-CAAD-49CD-92B3-153A1BA08B43}" srcOrd="1" destOrd="0" presId="urn:microsoft.com/office/officeart/2005/8/layout/hList7"/>
    <dgm:cxn modelId="{D5D51094-F7A8-4B87-80AA-7E4D384DE0A9}" type="presParOf" srcId="{17E6D089-F887-464F-8D7A-496D6DE49998}" destId="{9A71DF61-60F4-4888-881C-9398EE7A3180}" srcOrd="2" destOrd="0" presId="urn:microsoft.com/office/officeart/2005/8/layout/hList7"/>
    <dgm:cxn modelId="{0852EC85-2B41-4692-96CA-8FE7F404C4ED}" type="presParOf" srcId="{17E6D089-F887-464F-8D7A-496D6DE49998}" destId="{1498125F-6766-4C29-85A8-2907C5C446EB}" srcOrd="3" destOrd="0" presId="urn:microsoft.com/office/officeart/2005/8/layout/hList7"/>
    <dgm:cxn modelId="{41DD8899-00BA-4DE8-8346-46A79928756C}" type="presParOf" srcId="{7EA3DFFF-3926-4B68-B125-3507FDEDE495}" destId="{379F8FDF-8083-406B-88D7-97B283BF0E5A}" srcOrd="3" destOrd="0" presId="urn:microsoft.com/office/officeart/2005/8/layout/hList7"/>
    <dgm:cxn modelId="{F788C93F-39B8-4C5A-9D2A-635752018572}" type="presParOf" srcId="{7EA3DFFF-3926-4B68-B125-3507FDEDE495}" destId="{27D2244B-470D-4BB2-9508-6BB141BD0609}" srcOrd="4" destOrd="0" presId="urn:microsoft.com/office/officeart/2005/8/layout/hList7"/>
    <dgm:cxn modelId="{E435C2EB-5CC7-4A62-BF31-C00CC4764097}" type="presParOf" srcId="{27D2244B-470D-4BB2-9508-6BB141BD0609}" destId="{2B3F443A-3B19-4D0E-8C6C-4529E28DE4FC}" srcOrd="0" destOrd="0" presId="urn:microsoft.com/office/officeart/2005/8/layout/hList7"/>
    <dgm:cxn modelId="{FD1E521B-B7BC-46E3-8148-8FB38BB9BEA9}" type="presParOf" srcId="{27D2244B-470D-4BB2-9508-6BB141BD0609}" destId="{0C15DDD9-97E6-4A20-9A3E-55475B3C1C58}" srcOrd="1" destOrd="0" presId="urn:microsoft.com/office/officeart/2005/8/layout/hList7"/>
    <dgm:cxn modelId="{490ED4C0-80C9-472C-9696-6A26AD164C02}" type="presParOf" srcId="{27D2244B-470D-4BB2-9508-6BB141BD0609}" destId="{94C587FE-8925-44B8-A308-A72706246B74}" srcOrd="2" destOrd="0" presId="urn:microsoft.com/office/officeart/2005/8/layout/hList7"/>
    <dgm:cxn modelId="{96FAE423-E962-4522-8E67-C76BC64357AC}" type="presParOf" srcId="{27D2244B-470D-4BB2-9508-6BB141BD0609}" destId="{DE6E1E1E-A952-4941-9492-2097B0B97EA0}" srcOrd="3" destOrd="0" presId="urn:microsoft.com/office/officeart/2005/8/layout/hList7"/>
    <dgm:cxn modelId="{F2B2F7DC-F107-4740-B285-FD51BB5B5C49}" type="presParOf" srcId="{7EA3DFFF-3926-4B68-B125-3507FDEDE495}" destId="{9A56411C-320E-4277-BCA2-2087278B75B9}" srcOrd="5" destOrd="0" presId="urn:microsoft.com/office/officeart/2005/8/layout/hList7"/>
    <dgm:cxn modelId="{76E81A3F-FACB-449E-893F-AD8724ED2EF2}" type="presParOf" srcId="{7EA3DFFF-3926-4B68-B125-3507FDEDE495}" destId="{9D17402C-FFC5-4090-91ED-024BB368164E}" srcOrd="6" destOrd="0" presId="urn:microsoft.com/office/officeart/2005/8/layout/hList7"/>
    <dgm:cxn modelId="{05F1F181-0052-4FA8-AB65-59BD7CF1AD5D}" type="presParOf" srcId="{9D17402C-FFC5-4090-91ED-024BB368164E}" destId="{63E73239-CE19-47D2-8DDB-EEA0EF36CFE4}" srcOrd="0" destOrd="0" presId="urn:microsoft.com/office/officeart/2005/8/layout/hList7"/>
    <dgm:cxn modelId="{7392409B-3153-4EE7-B291-E31B865E6790}" type="presParOf" srcId="{9D17402C-FFC5-4090-91ED-024BB368164E}" destId="{BDE72770-6453-452D-AA69-111FA1EE4AFB}" srcOrd="1" destOrd="0" presId="urn:microsoft.com/office/officeart/2005/8/layout/hList7"/>
    <dgm:cxn modelId="{1D466E2D-CD53-41C4-9C6B-706140E97CAF}" type="presParOf" srcId="{9D17402C-FFC5-4090-91ED-024BB368164E}" destId="{4F06827F-61CB-40D9-A42F-C4014CDE4401}" srcOrd="2" destOrd="0" presId="urn:microsoft.com/office/officeart/2005/8/layout/hList7"/>
    <dgm:cxn modelId="{9A6706B1-6E51-4B82-AD86-C4993450CADC}" type="presParOf" srcId="{9D17402C-FFC5-4090-91ED-024BB368164E}" destId="{922EA682-4B66-4488-8486-49E4095476AE}" srcOrd="3" destOrd="0" presId="urn:microsoft.com/office/officeart/2005/8/layout/hList7"/>
    <dgm:cxn modelId="{783B08C4-5CB1-4F1E-8D96-AA46C5CF6231}" type="presParOf" srcId="{7EA3DFFF-3926-4B68-B125-3507FDEDE495}" destId="{0F68EAAB-EC4D-475E-A9CA-C9D7FD0B584E}" srcOrd="7" destOrd="0" presId="urn:microsoft.com/office/officeart/2005/8/layout/hList7"/>
    <dgm:cxn modelId="{AB19120B-4020-49AE-9F02-C53F6008B471}" type="presParOf" srcId="{7EA3DFFF-3926-4B68-B125-3507FDEDE495}" destId="{A85302EF-4193-434A-A63B-0AF25CDF8A2A}" srcOrd="8" destOrd="0" presId="urn:microsoft.com/office/officeart/2005/8/layout/hList7"/>
    <dgm:cxn modelId="{F1C68AFD-0B67-445E-925C-1CC12F8783FD}" type="presParOf" srcId="{A85302EF-4193-434A-A63B-0AF25CDF8A2A}" destId="{12AC5D9A-61FF-4A66-8DC3-6187D528E092}" srcOrd="0" destOrd="0" presId="urn:microsoft.com/office/officeart/2005/8/layout/hList7"/>
    <dgm:cxn modelId="{1F77763A-5A71-46E5-82C7-5538A830568B}" type="presParOf" srcId="{A85302EF-4193-434A-A63B-0AF25CDF8A2A}" destId="{1D3E57E2-2B06-4FBD-8FE9-4388DCE71227}" srcOrd="1" destOrd="0" presId="urn:microsoft.com/office/officeart/2005/8/layout/hList7"/>
    <dgm:cxn modelId="{CE25C86B-6307-4964-8155-57D1E8D61B19}" type="presParOf" srcId="{A85302EF-4193-434A-A63B-0AF25CDF8A2A}" destId="{177F8E35-A497-42B7-BA0C-9C6961AF940F}" srcOrd="2" destOrd="0" presId="urn:microsoft.com/office/officeart/2005/8/layout/hList7"/>
    <dgm:cxn modelId="{E762F3EB-C7F2-4247-A037-134E7D722183}" type="presParOf" srcId="{A85302EF-4193-434A-A63B-0AF25CDF8A2A}" destId="{ADB7EDF1-441E-4EF5-8AB9-943C4B401C2A}"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BF9552-0CDF-431A-8CAE-402400BAD73C}" type="doc">
      <dgm:prSet loTypeId="urn:microsoft.com/office/officeart/2005/8/layout/chevron1" loCatId="process" qsTypeId="urn:microsoft.com/office/officeart/2005/8/quickstyle/simple5" qsCatId="simple" csTypeId="urn:microsoft.com/office/officeart/2005/8/colors/colorful4" csCatId="colorful" phldr="1"/>
      <dgm:spPr/>
      <dgm:t>
        <a:bodyPr/>
        <a:lstStyle/>
        <a:p>
          <a:endParaRPr lang="en-IN"/>
        </a:p>
      </dgm:t>
    </dgm:pt>
    <dgm:pt modelId="{FA997791-8D60-46CC-89D1-2C14446DC83F}">
      <dgm:prSet phldrT="[Text]"/>
      <dgm:spPr/>
      <dgm:t>
        <a:bodyPr/>
        <a:lstStyle/>
        <a:p>
          <a:r>
            <a:rPr lang="en-US" dirty="0"/>
            <a:t>Smart Contract Execution</a:t>
          </a:r>
          <a:endParaRPr lang="en-IN" dirty="0"/>
        </a:p>
      </dgm:t>
    </dgm:pt>
    <dgm:pt modelId="{95F04193-9599-4668-BAE5-928C0E6AF8B7}" type="parTrans" cxnId="{CD3BB23E-47A0-4DD0-B5C1-0ACE1CCCDF31}">
      <dgm:prSet/>
      <dgm:spPr/>
      <dgm:t>
        <a:bodyPr/>
        <a:lstStyle/>
        <a:p>
          <a:endParaRPr lang="en-IN"/>
        </a:p>
      </dgm:t>
    </dgm:pt>
    <dgm:pt modelId="{352834FF-72D2-4430-B088-943E5CF1A1C4}" type="sibTrans" cxnId="{CD3BB23E-47A0-4DD0-B5C1-0ACE1CCCDF31}">
      <dgm:prSet/>
      <dgm:spPr/>
      <dgm:t>
        <a:bodyPr/>
        <a:lstStyle/>
        <a:p>
          <a:endParaRPr lang="en-IN"/>
        </a:p>
      </dgm:t>
    </dgm:pt>
    <dgm:pt modelId="{FBC58B7A-1233-4854-A61C-C8F4572AE25B}">
      <dgm:prSet phldrT="[Text]"/>
      <dgm:spPr/>
      <dgm:t>
        <a:bodyPr/>
        <a:lstStyle/>
        <a:p>
          <a:r>
            <a:rPr lang="en-US" dirty="0"/>
            <a:t>Model Aggregation</a:t>
          </a:r>
          <a:endParaRPr lang="en-IN" dirty="0"/>
        </a:p>
      </dgm:t>
    </dgm:pt>
    <dgm:pt modelId="{9AAB1E17-1434-402D-8244-09ABDDF470C0}" type="parTrans" cxnId="{C9DD9B7F-FD22-4074-ACDD-B8652B5D565A}">
      <dgm:prSet/>
      <dgm:spPr/>
      <dgm:t>
        <a:bodyPr/>
        <a:lstStyle/>
        <a:p>
          <a:endParaRPr lang="en-IN"/>
        </a:p>
      </dgm:t>
    </dgm:pt>
    <dgm:pt modelId="{A747F9EC-FBFD-4F68-B472-BD5B5BA2C700}" type="sibTrans" cxnId="{C9DD9B7F-FD22-4074-ACDD-B8652B5D565A}">
      <dgm:prSet/>
      <dgm:spPr/>
      <dgm:t>
        <a:bodyPr/>
        <a:lstStyle/>
        <a:p>
          <a:endParaRPr lang="en-IN"/>
        </a:p>
      </dgm:t>
    </dgm:pt>
    <dgm:pt modelId="{FC996964-9F23-430A-8A0B-E08115E62455}">
      <dgm:prSet phldrT="[Text]"/>
      <dgm:spPr/>
      <dgm:t>
        <a:bodyPr/>
        <a:lstStyle/>
        <a:p>
          <a:r>
            <a:rPr lang="en-US" dirty="0"/>
            <a:t>Global Update</a:t>
          </a:r>
          <a:endParaRPr lang="en-IN" dirty="0"/>
        </a:p>
      </dgm:t>
    </dgm:pt>
    <dgm:pt modelId="{E05FC43B-1510-4AA9-9FB7-3AA30656DF44}" type="parTrans" cxnId="{71DAFC60-3A06-4FC8-A96A-BF07083F89CC}">
      <dgm:prSet/>
      <dgm:spPr/>
      <dgm:t>
        <a:bodyPr/>
        <a:lstStyle/>
        <a:p>
          <a:endParaRPr lang="en-IN"/>
        </a:p>
      </dgm:t>
    </dgm:pt>
    <dgm:pt modelId="{BBD90028-5981-43D7-B0FE-5A7C93FF7292}" type="sibTrans" cxnId="{71DAFC60-3A06-4FC8-A96A-BF07083F89CC}">
      <dgm:prSet/>
      <dgm:spPr/>
      <dgm:t>
        <a:bodyPr/>
        <a:lstStyle/>
        <a:p>
          <a:endParaRPr lang="en-IN"/>
        </a:p>
      </dgm:t>
    </dgm:pt>
    <dgm:pt modelId="{A979CF49-9D01-4EE5-967B-5C8BAB602224}" type="pres">
      <dgm:prSet presAssocID="{11BF9552-0CDF-431A-8CAE-402400BAD73C}" presName="Name0" presStyleCnt="0">
        <dgm:presLayoutVars>
          <dgm:dir/>
          <dgm:animLvl val="lvl"/>
          <dgm:resizeHandles val="exact"/>
        </dgm:presLayoutVars>
      </dgm:prSet>
      <dgm:spPr/>
    </dgm:pt>
    <dgm:pt modelId="{FA7FC0E2-B4A4-483F-B54C-952BEE43AB30}" type="pres">
      <dgm:prSet presAssocID="{FA997791-8D60-46CC-89D1-2C14446DC83F}" presName="parTxOnly" presStyleLbl="node1" presStyleIdx="0" presStyleCnt="3">
        <dgm:presLayoutVars>
          <dgm:chMax val="0"/>
          <dgm:chPref val="0"/>
          <dgm:bulletEnabled val="1"/>
        </dgm:presLayoutVars>
      </dgm:prSet>
      <dgm:spPr/>
    </dgm:pt>
    <dgm:pt modelId="{587CAC1E-050E-42C7-9B63-9135856C30C9}" type="pres">
      <dgm:prSet presAssocID="{352834FF-72D2-4430-B088-943E5CF1A1C4}" presName="parTxOnlySpace" presStyleCnt="0"/>
      <dgm:spPr/>
    </dgm:pt>
    <dgm:pt modelId="{E9A04B47-A0AE-42AF-9D00-B0209107B444}" type="pres">
      <dgm:prSet presAssocID="{FBC58B7A-1233-4854-A61C-C8F4572AE25B}" presName="parTxOnly" presStyleLbl="node1" presStyleIdx="1" presStyleCnt="3">
        <dgm:presLayoutVars>
          <dgm:chMax val="0"/>
          <dgm:chPref val="0"/>
          <dgm:bulletEnabled val="1"/>
        </dgm:presLayoutVars>
      </dgm:prSet>
      <dgm:spPr/>
    </dgm:pt>
    <dgm:pt modelId="{39B0E554-F9AE-44EC-A719-18D06A26F10C}" type="pres">
      <dgm:prSet presAssocID="{A747F9EC-FBFD-4F68-B472-BD5B5BA2C700}" presName="parTxOnlySpace" presStyleCnt="0"/>
      <dgm:spPr/>
    </dgm:pt>
    <dgm:pt modelId="{EBA09922-F9DC-4894-8CF4-BD34B00FF534}" type="pres">
      <dgm:prSet presAssocID="{FC996964-9F23-430A-8A0B-E08115E62455}" presName="parTxOnly" presStyleLbl="node1" presStyleIdx="2" presStyleCnt="3">
        <dgm:presLayoutVars>
          <dgm:chMax val="0"/>
          <dgm:chPref val="0"/>
          <dgm:bulletEnabled val="1"/>
        </dgm:presLayoutVars>
      </dgm:prSet>
      <dgm:spPr/>
    </dgm:pt>
  </dgm:ptLst>
  <dgm:cxnLst>
    <dgm:cxn modelId="{CD3BB23E-47A0-4DD0-B5C1-0ACE1CCCDF31}" srcId="{11BF9552-0CDF-431A-8CAE-402400BAD73C}" destId="{FA997791-8D60-46CC-89D1-2C14446DC83F}" srcOrd="0" destOrd="0" parTransId="{95F04193-9599-4668-BAE5-928C0E6AF8B7}" sibTransId="{352834FF-72D2-4430-B088-943E5CF1A1C4}"/>
    <dgm:cxn modelId="{71DAFC60-3A06-4FC8-A96A-BF07083F89CC}" srcId="{11BF9552-0CDF-431A-8CAE-402400BAD73C}" destId="{FC996964-9F23-430A-8A0B-E08115E62455}" srcOrd="2" destOrd="0" parTransId="{E05FC43B-1510-4AA9-9FB7-3AA30656DF44}" sibTransId="{BBD90028-5981-43D7-B0FE-5A7C93FF7292}"/>
    <dgm:cxn modelId="{51EA927F-75C3-449B-80CA-279479468210}" type="presOf" srcId="{11BF9552-0CDF-431A-8CAE-402400BAD73C}" destId="{A979CF49-9D01-4EE5-967B-5C8BAB602224}" srcOrd="0" destOrd="0" presId="urn:microsoft.com/office/officeart/2005/8/layout/chevron1"/>
    <dgm:cxn modelId="{C9DD9B7F-FD22-4074-ACDD-B8652B5D565A}" srcId="{11BF9552-0CDF-431A-8CAE-402400BAD73C}" destId="{FBC58B7A-1233-4854-A61C-C8F4572AE25B}" srcOrd="1" destOrd="0" parTransId="{9AAB1E17-1434-402D-8244-09ABDDF470C0}" sibTransId="{A747F9EC-FBFD-4F68-B472-BD5B5BA2C700}"/>
    <dgm:cxn modelId="{D097879D-57BC-498B-96D0-243ACE32C278}" type="presOf" srcId="{FC996964-9F23-430A-8A0B-E08115E62455}" destId="{EBA09922-F9DC-4894-8CF4-BD34B00FF534}" srcOrd="0" destOrd="0" presId="urn:microsoft.com/office/officeart/2005/8/layout/chevron1"/>
    <dgm:cxn modelId="{126E8AAF-DE87-43EC-A18D-B77F4126EFF4}" type="presOf" srcId="{FA997791-8D60-46CC-89D1-2C14446DC83F}" destId="{FA7FC0E2-B4A4-483F-B54C-952BEE43AB30}" srcOrd="0" destOrd="0" presId="urn:microsoft.com/office/officeart/2005/8/layout/chevron1"/>
    <dgm:cxn modelId="{650D51DE-B23C-49E7-9609-10E59BC72925}" type="presOf" srcId="{FBC58B7A-1233-4854-A61C-C8F4572AE25B}" destId="{E9A04B47-A0AE-42AF-9D00-B0209107B444}" srcOrd="0" destOrd="0" presId="urn:microsoft.com/office/officeart/2005/8/layout/chevron1"/>
    <dgm:cxn modelId="{1305CAFC-AB81-4078-9CCB-354CD3C3485E}" type="presParOf" srcId="{A979CF49-9D01-4EE5-967B-5C8BAB602224}" destId="{FA7FC0E2-B4A4-483F-B54C-952BEE43AB30}" srcOrd="0" destOrd="0" presId="urn:microsoft.com/office/officeart/2005/8/layout/chevron1"/>
    <dgm:cxn modelId="{63500F9F-ACCB-4A09-A6A4-88E7F110F6A0}" type="presParOf" srcId="{A979CF49-9D01-4EE5-967B-5C8BAB602224}" destId="{587CAC1E-050E-42C7-9B63-9135856C30C9}" srcOrd="1" destOrd="0" presId="urn:microsoft.com/office/officeart/2005/8/layout/chevron1"/>
    <dgm:cxn modelId="{E3994404-496F-4BB1-A06B-563E85AC9566}" type="presParOf" srcId="{A979CF49-9D01-4EE5-967B-5C8BAB602224}" destId="{E9A04B47-A0AE-42AF-9D00-B0209107B444}" srcOrd="2" destOrd="0" presId="urn:microsoft.com/office/officeart/2005/8/layout/chevron1"/>
    <dgm:cxn modelId="{7295FE51-55A7-4493-BADE-A96B9A14482B}" type="presParOf" srcId="{A979CF49-9D01-4EE5-967B-5C8BAB602224}" destId="{39B0E554-F9AE-44EC-A719-18D06A26F10C}" srcOrd="3" destOrd="0" presId="urn:microsoft.com/office/officeart/2005/8/layout/chevron1"/>
    <dgm:cxn modelId="{96E8CDBD-8DA3-43DA-8D76-A7E8992E2118}" type="presParOf" srcId="{A979CF49-9D01-4EE5-967B-5C8BAB602224}" destId="{EBA09922-F9DC-4894-8CF4-BD34B00FF53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F9DF1-85D3-4C20-B1FD-355E652172ED}">
      <dsp:nvSpPr>
        <dsp:cNvPr id="0" name=""/>
        <dsp:cNvSpPr/>
      </dsp:nvSpPr>
      <dsp:spPr>
        <a:xfrm>
          <a:off x="0" y="0"/>
          <a:ext cx="1626826" cy="397066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Deep Learning in Chest Radiograph</a:t>
          </a:r>
          <a:endParaRPr lang="en-IN" sz="1800" kern="1200" dirty="0"/>
        </a:p>
      </dsp:txBody>
      <dsp:txXfrm>
        <a:off x="0" y="1588265"/>
        <a:ext cx="1626826" cy="1588265"/>
      </dsp:txXfrm>
    </dsp:sp>
    <dsp:sp modelId="{8568DDBB-DA1A-4872-9FC3-6FEE42825697}">
      <dsp:nvSpPr>
        <dsp:cNvPr id="0" name=""/>
        <dsp:cNvSpPr/>
      </dsp:nvSpPr>
      <dsp:spPr>
        <a:xfrm>
          <a:off x="152297" y="238239"/>
          <a:ext cx="1322231" cy="132223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BA97C38-43C0-4EB7-BDA7-6D25A7717CD4}">
      <dsp:nvSpPr>
        <dsp:cNvPr id="0" name=""/>
        <dsp:cNvSpPr/>
      </dsp:nvSpPr>
      <dsp:spPr>
        <a:xfrm>
          <a:off x="1675631" y="0"/>
          <a:ext cx="1626826" cy="3970664"/>
        </a:xfrm>
        <a:prstGeom prst="roundRect">
          <a:avLst>
            <a:gd name="adj" fmla="val 10000"/>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Siamese Networks and Contrastive Learning</a:t>
          </a:r>
          <a:endParaRPr lang="en-IN" sz="1800" kern="1200" dirty="0"/>
        </a:p>
      </dsp:txBody>
      <dsp:txXfrm>
        <a:off x="1675631" y="1588265"/>
        <a:ext cx="1626826" cy="1588265"/>
      </dsp:txXfrm>
    </dsp:sp>
    <dsp:sp modelId="{1498125F-6766-4C29-85A8-2907C5C446EB}">
      <dsp:nvSpPr>
        <dsp:cNvPr id="0" name=""/>
        <dsp:cNvSpPr/>
      </dsp:nvSpPr>
      <dsp:spPr>
        <a:xfrm>
          <a:off x="1827929" y="238239"/>
          <a:ext cx="1322231" cy="132223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B3F443A-3B19-4D0E-8C6C-4529E28DE4FC}">
      <dsp:nvSpPr>
        <dsp:cNvPr id="0" name=""/>
        <dsp:cNvSpPr/>
      </dsp:nvSpPr>
      <dsp:spPr>
        <a:xfrm>
          <a:off x="3351263" y="0"/>
          <a:ext cx="1626826" cy="3970664"/>
        </a:xfrm>
        <a:prstGeom prst="roundRect">
          <a:avLst>
            <a:gd name="adj" fmla="val 1000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Transfer Learning and Model Adaptation</a:t>
          </a:r>
          <a:endParaRPr lang="en-IN" sz="1800" kern="1200" dirty="0"/>
        </a:p>
      </dsp:txBody>
      <dsp:txXfrm>
        <a:off x="3351263" y="1588265"/>
        <a:ext cx="1626826" cy="1588265"/>
      </dsp:txXfrm>
    </dsp:sp>
    <dsp:sp modelId="{DE6E1E1E-A952-4941-9492-2097B0B97EA0}">
      <dsp:nvSpPr>
        <dsp:cNvPr id="0" name=""/>
        <dsp:cNvSpPr/>
      </dsp:nvSpPr>
      <dsp:spPr>
        <a:xfrm>
          <a:off x="3503560" y="238239"/>
          <a:ext cx="1322231" cy="132223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3E73239-CE19-47D2-8DDB-EEA0EF36CFE4}">
      <dsp:nvSpPr>
        <dsp:cNvPr id="0" name=""/>
        <dsp:cNvSpPr/>
      </dsp:nvSpPr>
      <dsp:spPr>
        <a:xfrm>
          <a:off x="5026894" y="0"/>
          <a:ext cx="1626826" cy="3970664"/>
        </a:xfrm>
        <a:prstGeom prst="roundRect">
          <a:avLst>
            <a:gd name="adj" fmla="val 10000"/>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Multi-Task Learning in Medical Imaging</a:t>
          </a:r>
          <a:endParaRPr lang="en-IN" sz="1800" kern="1200" dirty="0"/>
        </a:p>
      </dsp:txBody>
      <dsp:txXfrm>
        <a:off x="5026894" y="1588265"/>
        <a:ext cx="1626826" cy="1588265"/>
      </dsp:txXfrm>
    </dsp:sp>
    <dsp:sp modelId="{922EA682-4B66-4488-8486-49E4095476AE}">
      <dsp:nvSpPr>
        <dsp:cNvPr id="0" name=""/>
        <dsp:cNvSpPr/>
      </dsp:nvSpPr>
      <dsp:spPr>
        <a:xfrm>
          <a:off x="5179192" y="238239"/>
          <a:ext cx="1322231" cy="132223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2AC5D9A-61FF-4A66-8DC3-6187D528E092}">
      <dsp:nvSpPr>
        <dsp:cNvPr id="0" name=""/>
        <dsp:cNvSpPr/>
      </dsp:nvSpPr>
      <dsp:spPr>
        <a:xfrm>
          <a:off x="6702526" y="0"/>
          <a:ext cx="1626826" cy="3970664"/>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Dataset Utilization and Model Evaluation</a:t>
          </a:r>
          <a:endParaRPr lang="en-IN" sz="1800" kern="1200" dirty="0"/>
        </a:p>
      </dsp:txBody>
      <dsp:txXfrm>
        <a:off x="6702526" y="1588265"/>
        <a:ext cx="1626826" cy="1588265"/>
      </dsp:txXfrm>
    </dsp:sp>
    <dsp:sp modelId="{ADB7EDF1-441E-4EF5-8AB9-943C4B401C2A}">
      <dsp:nvSpPr>
        <dsp:cNvPr id="0" name=""/>
        <dsp:cNvSpPr/>
      </dsp:nvSpPr>
      <dsp:spPr>
        <a:xfrm>
          <a:off x="6854824" y="238239"/>
          <a:ext cx="1322231" cy="132223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CB442629-2166-4183-B6E6-284069044A92}">
      <dsp:nvSpPr>
        <dsp:cNvPr id="0" name=""/>
        <dsp:cNvSpPr/>
      </dsp:nvSpPr>
      <dsp:spPr>
        <a:xfrm>
          <a:off x="333174" y="3176531"/>
          <a:ext cx="7663004" cy="595599"/>
        </a:xfrm>
        <a:prstGeom prst="leftRightArrow">
          <a:avLst/>
        </a:prstGeom>
        <a:solidFill>
          <a:schemeClr val="accent3">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FC0E2-B4A4-483F-B54C-952BEE43AB30}">
      <dsp:nvSpPr>
        <dsp:cNvPr id="0" name=""/>
        <dsp:cNvSpPr/>
      </dsp:nvSpPr>
      <dsp:spPr>
        <a:xfrm>
          <a:off x="1074" y="976329"/>
          <a:ext cx="1309476" cy="523790"/>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Smart Contract Execution</a:t>
          </a:r>
          <a:endParaRPr lang="en-IN" sz="1100" kern="1200" dirty="0"/>
        </a:p>
      </dsp:txBody>
      <dsp:txXfrm>
        <a:off x="262969" y="976329"/>
        <a:ext cx="785686" cy="523790"/>
      </dsp:txXfrm>
    </dsp:sp>
    <dsp:sp modelId="{E9A04B47-A0AE-42AF-9D00-B0209107B444}">
      <dsp:nvSpPr>
        <dsp:cNvPr id="0" name=""/>
        <dsp:cNvSpPr/>
      </dsp:nvSpPr>
      <dsp:spPr>
        <a:xfrm>
          <a:off x="1179603" y="976329"/>
          <a:ext cx="1309476" cy="523790"/>
        </a:xfrm>
        <a:prstGeom prst="chevron">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Aggregation</a:t>
          </a:r>
          <a:endParaRPr lang="en-IN" sz="1100" kern="1200" dirty="0"/>
        </a:p>
      </dsp:txBody>
      <dsp:txXfrm>
        <a:off x="1441498" y="976329"/>
        <a:ext cx="785686" cy="523790"/>
      </dsp:txXfrm>
    </dsp:sp>
    <dsp:sp modelId="{EBA09922-F9DC-4894-8CF4-BD34B00FF534}">
      <dsp:nvSpPr>
        <dsp:cNvPr id="0" name=""/>
        <dsp:cNvSpPr/>
      </dsp:nvSpPr>
      <dsp:spPr>
        <a:xfrm>
          <a:off x="2358132" y="976329"/>
          <a:ext cx="1309476" cy="523790"/>
        </a:xfrm>
        <a:prstGeom prst="chevron">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Global Update</a:t>
          </a:r>
          <a:endParaRPr lang="en-IN" sz="1100" kern="1200" dirty="0"/>
        </a:p>
      </dsp:txBody>
      <dsp:txXfrm>
        <a:off x="2620027" y="976329"/>
        <a:ext cx="785686" cy="523790"/>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203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nalyticsvidhya.com/blog/2022/01/introduction-to-neural-network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E0B4D-7944-1BAA-2616-C8EA57DC7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2A347-C630-85B9-40D0-A5F98ABA958B}"/>
              </a:ext>
            </a:extLst>
          </p:cNvPr>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6E57CF1-4485-3D7C-F829-DAFB2DC7EE0E}"/>
              </a:ext>
            </a:extLst>
          </p:cNvPr>
          <p:cNvSpPr>
            <a:spLocks noGrp="1"/>
          </p:cNvSpPr>
          <p:nvPr>
            <p:ph type="body" idx="1"/>
          </p:nvPr>
        </p:nvSpPr>
        <p:spPr>
          <a:xfrm>
            <a:off x="514350" y="4400550"/>
            <a:ext cx="4114800" cy="3600450"/>
          </a:xfrm>
          <a:prstGeom prst="rect">
            <a:avLst/>
          </a:prstGeom>
        </p:spPr>
        <p:txBody>
          <a:bodyPr/>
          <a:lstStyle/>
          <a:p>
            <a:endParaRPr lang="en-IN" dirty="0"/>
          </a:p>
        </p:txBody>
      </p:sp>
    </p:spTree>
    <p:extLst>
      <p:ext uri="{BB962C8B-B14F-4D97-AF65-F5344CB8AC3E}">
        <p14:creationId xmlns:p14="http://schemas.microsoft.com/office/powerpoint/2010/main" val="236815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US" dirty="0"/>
              <a:t>Advantages of GAP:</a:t>
            </a:r>
          </a:p>
          <a:p>
            <a:r>
              <a:rPr lang="en-US" dirty="0"/>
              <a:t>Global Average Pooling (GAP) offers several significant advantages in deep neural network architectures:</a:t>
            </a:r>
          </a:p>
          <a:p>
            <a:pPr>
              <a:buFont typeface="+mj-lt"/>
              <a:buAutoNum type="arabicPeriod"/>
            </a:pPr>
            <a:r>
              <a:rPr lang="en-US" dirty="0"/>
              <a:t>Parameter Reduction:</a:t>
            </a:r>
          </a:p>
          <a:p>
            <a:pPr>
              <a:buFont typeface="Arial" panose="020B0604020202020204" pitchFamily="34" charset="0"/>
              <a:buChar char="•"/>
            </a:pPr>
            <a:r>
              <a:rPr lang="en-US" dirty="0"/>
              <a:t>Significantly reduces the number of parameters compared to fully connected layers</a:t>
            </a:r>
          </a:p>
          <a:p>
            <a:pPr>
              <a:buFont typeface="Arial" panose="020B0604020202020204" pitchFamily="34" charset="0"/>
              <a:buChar char="•"/>
            </a:pPr>
            <a:r>
              <a:rPr lang="en-US" dirty="0"/>
              <a:t>A traditional FC layer after a convolutional layer (14x14x512) would need 14x14x512x1000=100M parameters</a:t>
            </a:r>
          </a:p>
          <a:p>
            <a:pPr>
              <a:buFont typeface="Arial" panose="020B0604020202020204" pitchFamily="34" charset="0"/>
              <a:buChar char="•"/>
            </a:pPr>
            <a:r>
              <a:rPr lang="en-US" dirty="0"/>
              <a:t>GAP only needs 512x1000=512K parameters, reducing overfitting risk</a:t>
            </a:r>
          </a:p>
          <a:p>
            <a:pPr>
              <a:buFont typeface="+mj-lt"/>
              <a:buAutoNum type="arabicPeriod" startAt="2"/>
            </a:pPr>
            <a:r>
              <a:rPr lang="en-US" dirty="0"/>
              <a:t>Spatial Information Integration:</a:t>
            </a:r>
          </a:p>
          <a:p>
            <a:pPr>
              <a:buFont typeface="Arial" panose="020B0604020202020204" pitchFamily="34" charset="0"/>
              <a:buChar char="•"/>
            </a:pPr>
            <a:r>
              <a:rPr lang="en-US" dirty="0"/>
              <a:t>Takes average of each feature map</a:t>
            </a:r>
          </a:p>
          <a:p>
            <a:pPr>
              <a:buFont typeface="Arial" panose="020B0604020202020204" pitchFamily="34" charset="0"/>
              <a:buChar char="•"/>
            </a:pPr>
            <a:r>
              <a:rPr lang="en-US" dirty="0"/>
              <a:t>Enforces correspondences between feature maps and categories</a:t>
            </a:r>
          </a:p>
          <a:p>
            <a:pPr>
              <a:buFont typeface="Arial" panose="020B0604020202020204" pitchFamily="34" charset="0"/>
              <a:buChar char="•"/>
            </a:pPr>
            <a:r>
              <a:rPr lang="en-US" dirty="0"/>
              <a:t>More native to convolution structure by enforcing spatial translation invariance</a:t>
            </a:r>
          </a:p>
          <a:p>
            <a:pPr>
              <a:buFont typeface="+mj-lt"/>
              <a:buAutoNum type="arabicPeriod" startAt="3"/>
            </a:pPr>
            <a:r>
              <a:rPr lang="en-US" dirty="0"/>
              <a:t>Regularization Effect:</a:t>
            </a:r>
          </a:p>
          <a:p>
            <a:pPr>
              <a:buFont typeface="Arial" panose="020B0604020202020204" pitchFamily="34" charset="0"/>
              <a:buChar char="•"/>
            </a:pPr>
            <a:r>
              <a:rPr lang="en-US" dirty="0"/>
              <a:t>Acts as a structural </a:t>
            </a:r>
            <a:r>
              <a:rPr lang="en-US" dirty="0" err="1"/>
              <a:t>regularizer</a:t>
            </a:r>
            <a:endParaRPr lang="en-US" dirty="0"/>
          </a:p>
          <a:p>
            <a:pPr>
              <a:buFont typeface="Arial" panose="020B0604020202020204" pitchFamily="34" charset="0"/>
              <a:buChar char="•"/>
            </a:pPr>
            <a:r>
              <a:rPr lang="en-US" dirty="0"/>
              <a:t>Prevents overfitting by reducing model complexity</a:t>
            </a:r>
          </a:p>
          <a:p>
            <a:pPr>
              <a:buFont typeface="Arial" panose="020B0604020202020204" pitchFamily="34" charset="0"/>
              <a:buChar char="•"/>
            </a:pPr>
            <a:r>
              <a:rPr lang="en-US" dirty="0"/>
              <a:t>More robust to spatial translations of input</a:t>
            </a:r>
          </a:p>
          <a:p>
            <a:pPr>
              <a:buFont typeface="+mj-lt"/>
              <a:buAutoNum type="arabicPeriod" startAt="4"/>
            </a:pPr>
            <a:r>
              <a:rPr lang="en-US" dirty="0"/>
              <a:t>Architectural Benefits:</a:t>
            </a:r>
          </a:p>
          <a:p>
            <a:pPr>
              <a:buFont typeface="Arial" panose="020B0604020202020204" pitchFamily="34" charset="0"/>
              <a:buChar char="•"/>
            </a:pPr>
            <a:r>
              <a:rPr lang="en-US" dirty="0"/>
              <a:t>No need for parameter tuning in this layer</a:t>
            </a:r>
          </a:p>
          <a:p>
            <a:pPr>
              <a:buFont typeface="Arial" panose="020B0604020202020204" pitchFamily="34" charset="0"/>
              <a:buChar char="•"/>
            </a:pPr>
            <a:r>
              <a:rPr lang="en-US" dirty="0"/>
              <a:t>Can accept input of any size</a:t>
            </a:r>
          </a:p>
          <a:p>
            <a:pPr>
              <a:buFont typeface="Arial" panose="020B0604020202020204" pitchFamily="34" charset="0"/>
              <a:buChar char="•"/>
            </a:pPr>
            <a:r>
              <a:rPr lang="en-US" dirty="0"/>
              <a:t>Easier network architecture design</a:t>
            </a:r>
          </a:p>
          <a:p>
            <a:pPr>
              <a:buFont typeface="+mj-lt"/>
              <a:buAutoNum type="arabicPeriod" startAt="5"/>
            </a:pPr>
            <a:r>
              <a:rPr lang="en-US" dirty="0"/>
              <a:t>Visualization Enhancement:</a:t>
            </a:r>
          </a:p>
          <a:p>
            <a:pPr>
              <a:buFont typeface="Arial" panose="020B0604020202020204" pitchFamily="34" charset="0"/>
              <a:buChar char="•"/>
            </a:pPr>
            <a:r>
              <a:rPr lang="en-US" dirty="0"/>
              <a:t>Produces Class Activation Maps (CAM)</a:t>
            </a:r>
          </a:p>
          <a:p>
            <a:pPr>
              <a:buFont typeface="Arial" panose="020B0604020202020204" pitchFamily="34" charset="0"/>
              <a:buChar char="•"/>
            </a:pPr>
            <a:r>
              <a:rPr lang="en-US" dirty="0"/>
              <a:t>Better interpretability of network decisions</a:t>
            </a:r>
          </a:p>
          <a:p>
            <a:pPr>
              <a:buFont typeface="Arial" panose="020B0604020202020204" pitchFamily="34" charset="0"/>
              <a:buChar char="•"/>
            </a:pPr>
            <a:r>
              <a:rPr lang="en-US" dirty="0"/>
              <a:t>Enables visualization of which regions network focuses on</a:t>
            </a:r>
          </a:p>
          <a:p>
            <a:pPr>
              <a:buFont typeface="+mj-lt"/>
              <a:buAutoNum type="arabicPeriod" startAt="6"/>
            </a:pPr>
            <a:r>
              <a:rPr lang="en-US" dirty="0"/>
              <a:t>Feature Maps to Confidence:</a:t>
            </a:r>
          </a:p>
          <a:p>
            <a:pPr>
              <a:buFont typeface="Arial" panose="020B0604020202020204" pitchFamily="34" charset="0"/>
              <a:buChar char="•"/>
            </a:pPr>
            <a:r>
              <a:rPr lang="en-US" dirty="0"/>
              <a:t>Each feature map becomes responsible for a specific category</a:t>
            </a:r>
          </a:p>
          <a:p>
            <a:pPr>
              <a:buFont typeface="Arial" panose="020B0604020202020204" pitchFamily="34" charset="0"/>
              <a:buChar char="•"/>
            </a:pPr>
            <a:r>
              <a:rPr lang="en-US" dirty="0"/>
              <a:t>Provides direct mapping between features and categories</a:t>
            </a:r>
          </a:p>
          <a:p>
            <a:pPr>
              <a:buFont typeface="Arial" panose="020B0604020202020204" pitchFamily="34" charset="0"/>
              <a:buChar char="•"/>
            </a:pPr>
            <a:r>
              <a:rPr lang="en-US" dirty="0"/>
              <a:t>More interpretable network behavior</a:t>
            </a:r>
          </a:p>
          <a:p>
            <a:endParaRPr lang="en-US" dirty="0"/>
          </a:p>
          <a:p>
            <a:r>
              <a:rPr lang="en-US" dirty="0"/>
              <a:t>What is Batch Normalization?</a:t>
            </a:r>
          </a:p>
          <a:p>
            <a:r>
              <a:rPr lang="en-US" b="0" i="0" dirty="0">
                <a:solidFill>
                  <a:srgbClr val="383838"/>
                </a:solidFill>
                <a:effectLst/>
                <a:latin typeface="Inter"/>
              </a:rPr>
              <a:t>back to batch normalization is a process that makes </a:t>
            </a:r>
            <a:r>
              <a:rPr lang="en-US" b="0" i="0" u="sng" dirty="0">
                <a:effectLst/>
                <a:latin typeface="Inter"/>
                <a:hlinkClick r:id="rId3"/>
              </a:rPr>
              <a:t>neural networks</a:t>
            </a:r>
            <a:r>
              <a:rPr lang="en-US" b="0" i="0" dirty="0">
                <a:solidFill>
                  <a:srgbClr val="383838"/>
                </a:solidFill>
                <a:effectLst/>
                <a:latin typeface="Inter"/>
              </a:rPr>
              <a:t> faster and more stable by adding extra layers to a deep neural network. The new layer performs the standardizing and normalizing operations on the input of a layer coming from a previous layer.</a:t>
            </a:r>
          </a:p>
          <a:p>
            <a:r>
              <a:rPr lang="en-US" b="0" i="0" dirty="0">
                <a:solidFill>
                  <a:srgbClr val="383838"/>
                </a:solidFill>
                <a:effectLst/>
                <a:latin typeface="Inter"/>
              </a:rPr>
              <a:t>But what is the reason behind the term “Batch” in batch normalization? A typical neural network is trained using a collected input data set called </a:t>
            </a:r>
            <a:r>
              <a:rPr lang="en-US" b="1" i="0" dirty="0">
                <a:solidFill>
                  <a:srgbClr val="383838"/>
                </a:solidFill>
                <a:effectLst/>
                <a:latin typeface="Inter"/>
              </a:rPr>
              <a:t>batch</a:t>
            </a:r>
            <a:r>
              <a:rPr lang="en-US" b="0" i="0" dirty="0">
                <a:solidFill>
                  <a:srgbClr val="383838"/>
                </a:solidFill>
                <a:effectLst/>
                <a:latin typeface="Inter"/>
              </a:rPr>
              <a:t>. Similarly, the normalizing process takes place in batches, not as a single input.</a:t>
            </a:r>
          </a:p>
          <a:p>
            <a:endParaRPr lang="en-US" b="0" i="0" dirty="0">
              <a:solidFill>
                <a:srgbClr val="383838"/>
              </a:solidFill>
              <a:effectLst/>
              <a:latin typeface="Inter"/>
            </a:endParaRPr>
          </a:p>
          <a:p>
            <a:r>
              <a:rPr lang="en-US" b="0" i="0" dirty="0">
                <a:solidFill>
                  <a:srgbClr val="383838"/>
                </a:solidFill>
                <a:effectLst/>
                <a:latin typeface="Inter"/>
              </a:rPr>
              <a:t>Activation at Classification: </a:t>
            </a:r>
            <a:r>
              <a:rPr lang="en-US" b="0" i="0" dirty="0" err="1">
                <a:solidFill>
                  <a:srgbClr val="383838"/>
                </a:solidFill>
                <a:effectLst/>
                <a:latin typeface="Inter"/>
              </a:rPr>
              <a:t>Softmax</a:t>
            </a:r>
            <a:endParaRPr lang="en-US" b="0" i="0" dirty="0">
              <a:solidFill>
                <a:srgbClr val="383838"/>
              </a:solidFill>
              <a:effectLst/>
              <a:latin typeface="Inter"/>
            </a:endParaRPr>
          </a:p>
          <a:p>
            <a:r>
              <a:rPr lang="en-US" b="0" i="0" dirty="0" err="1">
                <a:solidFill>
                  <a:srgbClr val="001D35"/>
                </a:solidFill>
                <a:effectLst/>
                <a:latin typeface="Google Sans"/>
              </a:rPr>
              <a:t>Softmax</a:t>
            </a:r>
            <a:r>
              <a:rPr lang="en-US" b="0" i="0" dirty="0">
                <a:solidFill>
                  <a:srgbClr val="001D35"/>
                </a:solidFill>
                <a:effectLst/>
                <a:latin typeface="Google Sans"/>
              </a:rPr>
              <a:t> is generally considered better than sigmoid when dealing with multi-class classification problems because </a:t>
            </a:r>
            <a:r>
              <a:rPr lang="en-US" dirty="0"/>
              <a:t>it outputs a probability distribution across all classes, ensuring that the probabilities for all possible classes sum to 1</a:t>
            </a:r>
            <a:endParaRPr lang="en-IN" dirty="0"/>
          </a:p>
        </p:txBody>
      </p:sp>
    </p:spTree>
    <p:extLst>
      <p:ext uri="{BB962C8B-B14F-4D97-AF65-F5344CB8AC3E}">
        <p14:creationId xmlns:p14="http://schemas.microsoft.com/office/powerpoint/2010/main" val="2805306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US" dirty="0"/>
              <a:t>Smart Contract:</a:t>
            </a:r>
          </a:p>
          <a:p>
            <a:r>
              <a:rPr lang="en-US" dirty="0"/>
              <a:t>A smart contract in blockchain is a self-executing program stored on the blockchain that automatically executes predefined terms and conditions. Let me explain its key aspects and functionality:</a:t>
            </a:r>
          </a:p>
          <a:p>
            <a:pPr>
              <a:buFont typeface="+mj-lt"/>
              <a:buAutoNum type="arabicPeriod"/>
            </a:pPr>
            <a:r>
              <a:rPr lang="en-US" dirty="0"/>
              <a:t>Definition and Core Concept: Smart contracts are digital contracts where the terms of the agreement are directly written into code. They automatically execute when predetermined conditions are met, eliminating the need for intermediaries.</a:t>
            </a:r>
          </a:p>
          <a:p>
            <a:pPr>
              <a:buFont typeface="+mj-lt"/>
              <a:buAutoNum type="arabicPeriod"/>
            </a:pPr>
            <a:r>
              <a:rPr lang="en-US" dirty="0"/>
              <a:t>Key Characteristics:</a:t>
            </a:r>
          </a:p>
          <a:p>
            <a:pPr>
              <a:buFont typeface="Arial" panose="020B0604020202020204" pitchFamily="34" charset="0"/>
              <a:buChar char="•"/>
            </a:pPr>
            <a:r>
              <a:rPr lang="en-US" dirty="0"/>
              <a:t>Self-executing and autonomous</a:t>
            </a:r>
          </a:p>
          <a:p>
            <a:pPr>
              <a:buFont typeface="Arial" panose="020B0604020202020204" pitchFamily="34" charset="0"/>
              <a:buChar char="•"/>
            </a:pPr>
            <a:r>
              <a:rPr lang="en-US" dirty="0"/>
              <a:t>Immutable once deployed</a:t>
            </a:r>
          </a:p>
          <a:p>
            <a:pPr>
              <a:buFont typeface="Arial" panose="020B0604020202020204" pitchFamily="34" charset="0"/>
              <a:buChar char="•"/>
            </a:pPr>
            <a:r>
              <a:rPr lang="en-US" dirty="0"/>
              <a:t>Transparent and verifiable</a:t>
            </a:r>
          </a:p>
          <a:p>
            <a:pPr>
              <a:buFont typeface="Arial" panose="020B0604020202020204" pitchFamily="34" charset="0"/>
              <a:buChar char="•"/>
            </a:pPr>
            <a:r>
              <a:rPr lang="en-US" dirty="0"/>
              <a:t>Decentralized execution</a:t>
            </a:r>
          </a:p>
          <a:p>
            <a:pPr>
              <a:buFont typeface="Arial" panose="020B0604020202020204" pitchFamily="34" charset="0"/>
              <a:buChar char="•"/>
            </a:pPr>
            <a:r>
              <a:rPr lang="en-US" dirty="0"/>
              <a:t>Deterministic outcomes</a:t>
            </a:r>
          </a:p>
          <a:p>
            <a:endParaRPr lang="en-IN" dirty="0"/>
          </a:p>
        </p:txBody>
      </p:sp>
    </p:spTree>
    <p:extLst>
      <p:ext uri="{BB962C8B-B14F-4D97-AF65-F5344CB8AC3E}">
        <p14:creationId xmlns:p14="http://schemas.microsoft.com/office/powerpoint/2010/main" val="417029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US" dirty="0"/>
              <a:t>Why </a:t>
            </a:r>
            <a:r>
              <a:rPr lang="en-US" dirty="0" err="1"/>
              <a:t>Etherium</a:t>
            </a:r>
            <a:r>
              <a:rPr lang="en-US" dirty="0"/>
              <a:t>?</a:t>
            </a:r>
          </a:p>
          <a:p>
            <a:r>
              <a:rPr lang="en-US" dirty="0">
                <a:effectLst/>
              </a:rPr>
              <a:t>Community and Resources:</a:t>
            </a:r>
          </a:p>
          <a:p>
            <a:pPr>
              <a:buFont typeface="Arial" panose="020B0604020202020204" pitchFamily="34" charset="0"/>
              <a:buChar char="•"/>
            </a:pPr>
            <a:r>
              <a:rPr lang="en-US" dirty="0">
                <a:effectLst/>
              </a:rPr>
              <a:t>Largest and most active developer community</a:t>
            </a:r>
          </a:p>
          <a:p>
            <a:pPr>
              <a:buFont typeface="Arial" panose="020B0604020202020204" pitchFamily="34" charset="0"/>
              <a:buChar char="•"/>
            </a:pPr>
            <a:r>
              <a:rPr lang="en-US" dirty="0">
                <a:effectLst/>
              </a:rPr>
              <a:t>Extensive academic research papers and citations</a:t>
            </a:r>
          </a:p>
          <a:p>
            <a:pPr>
              <a:buFont typeface="Arial" panose="020B0604020202020204" pitchFamily="34" charset="0"/>
              <a:buChar char="•"/>
            </a:pPr>
            <a:r>
              <a:rPr lang="en-US" dirty="0">
                <a:effectLst/>
              </a:rPr>
              <a:t>Regular conferences and research presentations</a:t>
            </a:r>
          </a:p>
          <a:p>
            <a:pPr>
              <a:buFont typeface="Arial" panose="020B0604020202020204" pitchFamily="34" charset="0"/>
              <a:buChar char="•"/>
            </a:pPr>
            <a:r>
              <a:rPr lang="en-US" dirty="0">
                <a:effectLst/>
              </a:rPr>
              <a:t>Open-source code availability for reference</a:t>
            </a:r>
          </a:p>
          <a:p>
            <a:pPr>
              <a:buFont typeface="Arial" panose="020B0604020202020204" pitchFamily="34" charset="0"/>
              <a:buChar char="•"/>
            </a:pPr>
            <a:r>
              <a:rPr lang="en-US" dirty="0">
                <a:effectLst/>
              </a:rPr>
              <a:t>Active GitHub repositories and documentation</a:t>
            </a:r>
          </a:p>
          <a:p>
            <a:r>
              <a:rPr lang="en-US" dirty="0">
                <a:effectLst/>
              </a:rPr>
              <a:t>Technical Advantages:</a:t>
            </a:r>
          </a:p>
          <a:p>
            <a:pPr>
              <a:buFont typeface="Arial" panose="020B0604020202020204" pitchFamily="34" charset="0"/>
              <a:buChar char="•"/>
            </a:pPr>
            <a:r>
              <a:rPr lang="en-US" dirty="0">
                <a:effectLst/>
              </a:rPr>
              <a:t>Turing-complete smart contract platform</a:t>
            </a:r>
          </a:p>
          <a:p>
            <a:pPr>
              <a:buFont typeface="Arial" panose="020B0604020202020204" pitchFamily="34" charset="0"/>
              <a:buChar char="•"/>
            </a:pPr>
            <a:r>
              <a:rPr lang="en-US" dirty="0">
                <a:effectLst/>
              </a:rPr>
              <a:t>EVM (Ethereum Virtual Machine) specifications are well-defined</a:t>
            </a:r>
          </a:p>
          <a:p>
            <a:pPr>
              <a:buFont typeface="Arial" panose="020B0604020202020204" pitchFamily="34" charset="0"/>
              <a:buChar char="•"/>
            </a:pPr>
            <a:r>
              <a:rPr lang="en-US" dirty="0">
                <a:effectLst/>
              </a:rPr>
              <a:t>Multiple consensus mechanism options (PoW, </a:t>
            </a:r>
            <a:r>
              <a:rPr lang="en-US" dirty="0" err="1">
                <a:effectLst/>
              </a:rPr>
              <a:t>PoS</a:t>
            </a:r>
            <a:r>
              <a:rPr lang="en-US" dirty="0">
                <a:effectLst/>
              </a:rPr>
              <a:t>)</a:t>
            </a:r>
          </a:p>
          <a:p>
            <a:pPr>
              <a:buFont typeface="Arial" panose="020B0604020202020204" pitchFamily="34" charset="0"/>
              <a:buChar char="•"/>
            </a:pPr>
            <a:r>
              <a:rPr lang="en-US" dirty="0">
                <a:effectLst/>
              </a:rPr>
              <a:t>Layer 2 scaling solutions for research</a:t>
            </a:r>
          </a:p>
          <a:p>
            <a:pPr>
              <a:buFont typeface="Arial" panose="020B0604020202020204" pitchFamily="34" charset="0"/>
              <a:buChar char="•"/>
            </a:pPr>
            <a:r>
              <a:rPr lang="en-US" dirty="0">
                <a:effectLst/>
              </a:rPr>
              <a:t>Rich ecosystem of tools and frameworks</a:t>
            </a:r>
          </a:p>
          <a:p>
            <a:r>
              <a:rPr lang="en-US" dirty="0">
                <a:effectLst/>
              </a:rPr>
              <a:t>Research Areas Support:</a:t>
            </a:r>
          </a:p>
          <a:p>
            <a:pPr>
              <a:buFont typeface="Arial" panose="020B0604020202020204" pitchFamily="34" charset="0"/>
              <a:buChar char="•"/>
            </a:pPr>
            <a:r>
              <a:rPr lang="en-US" dirty="0">
                <a:effectLst/>
              </a:rPr>
              <a:t>Smart contract security research</a:t>
            </a:r>
          </a:p>
          <a:p>
            <a:pPr>
              <a:buFont typeface="Arial" panose="020B0604020202020204" pitchFamily="34" charset="0"/>
              <a:buChar char="•"/>
            </a:pPr>
            <a:r>
              <a:rPr lang="en-US" dirty="0">
                <a:effectLst/>
              </a:rPr>
              <a:t>Consensus mechanism studies</a:t>
            </a:r>
          </a:p>
          <a:p>
            <a:pPr>
              <a:buFont typeface="Arial" panose="020B0604020202020204" pitchFamily="34" charset="0"/>
              <a:buChar char="•"/>
            </a:pPr>
            <a:r>
              <a:rPr lang="en-US" dirty="0">
                <a:effectLst/>
              </a:rPr>
              <a:t>Scalability solutions</a:t>
            </a:r>
          </a:p>
          <a:p>
            <a:pPr>
              <a:buFont typeface="Arial" panose="020B0604020202020204" pitchFamily="34" charset="0"/>
              <a:buChar char="•"/>
            </a:pPr>
            <a:r>
              <a:rPr lang="en-US" dirty="0">
                <a:effectLst/>
              </a:rPr>
              <a:t>Token economics</a:t>
            </a:r>
          </a:p>
          <a:p>
            <a:pPr>
              <a:buFont typeface="Arial" panose="020B0604020202020204" pitchFamily="34" charset="0"/>
              <a:buChar char="•"/>
            </a:pPr>
            <a:r>
              <a:rPr lang="en-US" dirty="0">
                <a:effectLst/>
              </a:rPr>
              <a:t>DeFi protocols</a:t>
            </a:r>
          </a:p>
          <a:p>
            <a:pPr>
              <a:buFont typeface="Arial" panose="020B0604020202020204" pitchFamily="34" charset="0"/>
              <a:buChar char="•"/>
            </a:pPr>
            <a:r>
              <a:rPr lang="en-US" dirty="0">
                <a:effectLst/>
              </a:rPr>
              <a:t>Cross-chain interoperability</a:t>
            </a:r>
          </a:p>
          <a:p>
            <a:pPr>
              <a:buFont typeface="Arial" panose="020B0604020202020204" pitchFamily="34" charset="0"/>
              <a:buChar char="•"/>
            </a:pPr>
            <a:r>
              <a:rPr lang="en-US" dirty="0">
                <a:effectLst/>
              </a:rPr>
              <a:t>Gas optimization techniques</a:t>
            </a:r>
          </a:p>
          <a:p>
            <a:r>
              <a:rPr lang="en-US" dirty="0">
                <a:effectLst/>
              </a:rPr>
              <a:t>Publication Opportunities:</a:t>
            </a:r>
          </a:p>
          <a:p>
            <a:pPr>
              <a:buFont typeface="Arial" panose="020B0604020202020204" pitchFamily="34" charset="0"/>
              <a:buChar char="•"/>
            </a:pPr>
            <a:r>
              <a:rPr lang="en-US" dirty="0">
                <a:effectLst/>
              </a:rPr>
              <a:t>High citation potential due to platform popularity</a:t>
            </a:r>
          </a:p>
          <a:p>
            <a:pPr>
              <a:buFont typeface="Arial" panose="020B0604020202020204" pitchFamily="34" charset="0"/>
              <a:buChar char="•"/>
            </a:pPr>
            <a:r>
              <a:rPr lang="en-US" dirty="0">
                <a:effectLst/>
              </a:rPr>
              <a:t>Many IEEE and ACM publications focus on Ethereum</a:t>
            </a:r>
          </a:p>
          <a:p>
            <a:pPr>
              <a:buFont typeface="Arial" panose="020B0604020202020204" pitchFamily="34" charset="0"/>
              <a:buChar char="•"/>
            </a:pPr>
            <a:r>
              <a:rPr lang="en-US" dirty="0">
                <a:effectLst/>
              </a:rPr>
              <a:t>Regular blockchain conferences feature Ethereum research</a:t>
            </a:r>
          </a:p>
          <a:p>
            <a:pPr>
              <a:buFont typeface="Arial" panose="020B0604020202020204" pitchFamily="34" charset="0"/>
              <a:buChar char="•"/>
            </a:pPr>
            <a:r>
              <a:rPr lang="en-US" dirty="0">
                <a:effectLst/>
              </a:rPr>
              <a:t>Journal special issues on Ethereum developments</a:t>
            </a:r>
          </a:p>
          <a:p>
            <a:pPr>
              <a:buFont typeface="Arial" panose="020B0604020202020204" pitchFamily="34" charset="0"/>
              <a:buChar char="•"/>
            </a:pPr>
            <a:r>
              <a:rPr lang="en-US" dirty="0">
                <a:effectLst/>
              </a:rPr>
              <a:t>Industry recognition of research contributions</a:t>
            </a:r>
          </a:p>
          <a:p>
            <a:r>
              <a:rPr lang="en-US" dirty="0">
                <a:effectLst/>
              </a:rPr>
              <a:t>Verification and Validation:</a:t>
            </a:r>
          </a:p>
          <a:p>
            <a:pPr>
              <a:buFont typeface="Arial" panose="020B0604020202020204" pitchFamily="34" charset="0"/>
              <a:buChar char="•"/>
            </a:pPr>
            <a:r>
              <a:rPr lang="en-US" dirty="0">
                <a:effectLst/>
              </a:rPr>
              <a:t>Easy deployment to test networks</a:t>
            </a:r>
          </a:p>
          <a:p>
            <a:pPr>
              <a:buFont typeface="Arial" panose="020B0604020202020204" pitchFamily="34" charset="0"/>
              <a:buChar char="•"/>
            </a:pPr>
            <a:r>
              <a:rPr lang="en-US" dirty="0">
                <a:effectLst/>
              </a:rPr>
              <a:t>Transaction tracing and debugging tools</a:t>
            </a:r>
          </a:p>
          <a:p>
            <a:pPr>
              <a:buFont typeface="Arial" panose="020B0604020202020204" pitchFamily="34" charset="0"/>
              <a:buChar char="•"/>
            </a:pPr>
            <a:r>
              <a:rPr lang="en-US" dirty="0">
                <a:effectLst/>
              </a:rPr>
              <a:t>Gas analysis capabilities</a:t>
            </a:r>
          </a:p>
          <a:p>
            <a:pPr>
              <a:buFont typeface="Arial" panose="020B0604020202020204" pitchFamily="34" charset="0"/>
              <a:buChar char="•"/>
            </a:pPr>
            <a:r>
              <a:rPr lang="en-US" dirty="0">
                <a:effectLst/>
              </a:rPr>
              <a:t>Security analysis tools integration</a:t>
            </a:r>
          </a:p>
          <a:p>
            <a:pPr>
              <a:buFont typeface="Arial" panose="020B0604020202020204" pitchFamily="34" charset="0"/>
              <a:buChar char="•"/>
            </a:pPr>
            <a:r>
              <a:rPr lang="en-US" dirty="0">
                <a:effectLst/>
              </a:rPr>
              <a:t>Automated testing frameworks</a:t>
            </a:r>
          </a:p>
          <a:p>
            <a:r>
              <a:rPr lang="en-US" dirty="0">
                <a:effectLst/>
              </a:rPr>
              <a:t>This combination of features makes Ethereum particularly suitable for academic research, especially in areas requiring smart contract implementation, security analysis, or protocol development.</a:t>
            </a:r>
          </a:p>
          <a:p>
            <a:r>
              <a:rPr lang="en-US" dirty="0" err="1">
                <a:effectLst/>
              </a:rPr>
              <a:t>CopyRetry</a:t>
            </a:r>
            <a:endParaRPr lang="en-US" dirty="0">
              <a:effectLst/>
            </a:endParaRPr>
          </a:p>
          <a:p>
            <a:endParaRPr lang="en-IN" dirty="0"/>
          </a:p>
        </p:txBody>
      </p:sp>
    </p:spTree>
    <p:extLst>
      <p:ext uri="{BB962C8B-B14F-4D97-AF65-F5344CB8AC3E}">
        <p14:creationId xmlns:p14="http://schemas.microsoft.com/office/powerpoint/2010/main" val="1142868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en-US" dirty="0"/>
              <a:t>In today's healthcare landscape, pulmonary diseases stand as one of our most pressing global health challenges, affecting countless lives and placing an enormous burden on healthcare systems worldwide. The impact of these conditions extends far beyond individual patients, creating ripple effects throughout communities and healthcare infrastructures.</a:t>
            </a:r>
          </a:p>
          <a:p>
            <a:endParaRPr lang="en-US" dirty="0"/>
          </a:p>
          <a:p>
            <a:r>
              <a:rPr lang="en-US" dirty="0"/>
              <a:t>At the forefront of combating this challenge stands the chest X-ray - a remarkable diagnostic tool that has revolutionized our ability to understand and treat lung conditions. This time-tested technology offers an unparalleled combination of accessibility and effectiveness, making it the cornerstone of pulmonary diagnostics in healthcare settings across the globe. Its cost-effectiveness and ease of implementation have made it particularly valuable in resource-limited environments, democratizing access to essential diagnostic capabilities.</a:t>
            </a:r>
          </a:p>
          <a:p>
            <a:endParaRPr lang="en-US" dirty="0"/>
          </a:p>
          <a:p>
            <a:r>
              <a:rPr lang="en-US" dirty="0"/>
              <a:t>The power of chest X-rays lies in their ability to unveil critical insights into lung health, enabling healthcare providers to detect and monitor various pulmonary conditions with remarkable precision. This capability has proven instrumental in early disease detection and treatment planning, significantly improving patient outcomes. However, the interpretation of these images presents its own set of challenges, highlighting an important opportunity for advancement in diagnostic support systems.</a:t>
            </a:r>
          </a:p>
          <a:p>
            <a:r>
              <a:rPr lang="en-US" dirty="0"/>
              <a:t>As we explore the intersection of traditional radiographic imaging and modern diagnostic approaches, we stand at the threshold of a new era in pulmonary healthcare - one where enhanced accuracy and accessibility work hand in hand to better serve patients worldwide.</a:t>
            </a:r>
          </a:p>
          <a:p>
            <a:endParaRPr lang="en-IN" dirty="0"/>
          </a:p>
        </p:txBody>
      </p:sp>
    </p:spTree>
    <p:extLst>
      <p:ext uri="{BB962C8B-B14F-4D97-AF65-F5344CB8AC3E}">
        <p14:creationId xmlns:p14="http://schemas.microsoft.com/office/powerpoint/2010/main" val="4235421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IN" dirty="0"/>
          </a:p>
        </p:txBody>
      </p:sp>
    </p:spTree>
    <p:extLst>
      <p:ext uri="{BB962C8B-B14F-4D97-AF65-F5344CB8AC3E}">
        <p14:creationId xmlns:p14="http://schemas.microsoft.com/office/powerpoint/2010/main" val="35791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IN" dirty="0"/>
          </a:p>
        </p:txBody>
      </p:sp>
    </p:spTree>
    <p:extLst>
      <p:ext uri="{BB962C8B-B14F-4D97-AF65-F5344CB8AC3E}">
        <p14:creationId xmlns:p14="http://schemas.microsoft.com/office/powerpoint/2010/main" val="3701844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99C18-70D0-040F-1AF4-3C2B34B2C3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65B5E-69E9-9233-6F72-5D2F5FF4A657}"/>
              </a:ext>
            </a:extLst>
          </p:cNvPr>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2B4ECBB-004E-C513-6375-BC026C471C9A}"/>
              </a:ext>
            </a:extLst>
          </p:cNvPr>
          <p:cNvSpPr>
            <a:spLocks noGrp="1"/>
          </p:cNvSpPr>
          <p:nvPr>
            <p:ph type="body" idx="1"/>
          </p:nvPr>
        </p:nvSpPr>
        <p:spPr>
          <a:xfrm>
            <a:off x="514350" y="4400550"/>
            <a:ext cx="4114800" cy="3600450"/>
          </a:xfrm>
          <a:prstGeom prst="rect">
            <a:avLst/>
          </a:prstGeom>
        </p:spPr>
        <p:txBody>
          <a:bodyPr/>
          <a:lstStyle/>
          <a:p>
            <a:endParaRPr lang="en-IN" dirty="0"/>
          </a:p>
        </p:txBody>
      </p:sp>
    </p:spTree>
    <p:extLst>
      <p:ext uri="{BB962C8B-B14F-4D97-AF65-F5344CB8AC3E}">
        <p14:creationId xmlns:p14="http://schemas.microsoft.com/office/powerpoint/2010/main" val="66509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E21E2-300B-EA53-05F5-758D50AA0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9A838-0F4C-C70F-F63E-24032A5FC40A}"/>
              </a:ext>
            </a:extLst>
          </p:cNvPr>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7CDBD36-194D-4F61-C7E5-19E0C75BFE31}"/>
              </a:ext>
            </a:extLst>
          </p:cNvPr>
          <p:cNvSpPr>
            <a:spLocks noGrp="1"/>
          </p:cNvSpPr>
          <p:nvPr>
            <p:ph type="body" idx="1"/>
          </p:nvPr>
        </p:nvSpPr>
        <p:spPr>
          <a:xfrm>
            <a:off x="514350" y="4400550"/>
            <a:ext cx="4114800" cy="3600450"/>
          </a:xfrm>
          <a:prstGeom prst="rect">
            <a:avLst/>
          </a:prstGeom>
        </p:spPr>
        <p:txBody>
          <a:bodyPr/>
          <a:lstStyle/>
          <a:p>
            <a:endParaRPr lang="en-IN" dirty="0"/>
          </a:p>
        </p:txBody>
      </p:sp>
    </p:spTree>
    <p:extLst>
      <p:ext uri="{BB962C8B-B14F-4D97-AF65-F5344CB8AC3E}">
        <p14:creationId xmlns:p14="http://schemas.microsoft.com/office/powerpoint/2010/main" val="2304798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1AEB6-89A2-4FE6-B23C-24899126E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9EDD6-B63C-660E-8F7F-F930B16FC080}"/>
              </a:ext>
            </a:extLst>
          </p:cNvPr>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78BDB72-BF3B-6D41-30A3-412556ECA9B2}"/>
              </a:ext>
            </a:extLst>
          </p:cNvPr>
          <p:cNvSpPr>
            <a:spLocks noGrp="1"/>
          </p:cNvSpPr>
          <p:nvPr>
            <p:ph type="body" idx="1"/>
          </p:nvPr>
        </p:nvSpPr>
        <p:spPr>
          <a:xfrm>
            <a:off x="514350" y="4400550"/>
            <a:ext cx="4114800" cy="3600450"/>
          </a:xfrm>
          <a:prstGeom prst="rect">
            <a:avLst/>
          </a:prstGeom>
        </p:spPr>
        <p:txBody>
          <a:bodyPr/>
          <a:lstStyle/>
          <a:p>
            <a:endParaRPr lang="en-IN" dirty="0"/>
          </a:p>
        </p:txBody>
      </p:sp>
    </p:spTree>
    <p:extLst>
      <p:ext uri="{BB962C8B-B14F-4D97-AF65-F5344CB8AC3E}">
        <p14:creationId xmlns:p14="http://schemas.microsoft.com/office/powerpoint/2010/main" val="101263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156DE-7F63-0111-3AAD-5AFE47F81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A0326-26E3-C50E-7374-910F9351DD9F}"/>
              </a:ext>
            </a:extLst>
          </p:cNvPr>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B8A1B7D-6927-ED11-8297-B5E8A6CBB2CA}"/>
              </a:ext>
            </a:extLst>
          </p:cNvPr>
          <p:cNvSpPr>
            <a:spLocks noGrp="1"/>
          </p:cNvSpPr>
          <p:nvPr>
            <p:ph type="body" idx="1"/>
          </p:nvPr>
        </p:nvSpPr>
        <p:spPr>
          <a:xfrm>
            <a:off x="514350" y="4400550"/>
            <a:ext cx="4114800" cy="3600450"/>
          </a:xfrm>
          <a:prstGeom prst="rect">
            <a:avLst/>
          </a:prstGeom>
        </p:spPr>
        <p:txBody>
          <a:bodyPr/>
          <a:lstStyle/>
          <a:p>
            <a:endParaRPr lang="en-IN" dirty="0"/>
          </a:p>
        </p:txBody>
      </p:sp>
    </p:spTree>
    <p:extLst>
      <p:ext uri="{BB962C8B-B14F-4D97-AF65-F5344CB8AC3E}">
        <p14:creationId xmlns:p14="http://schemas.microsoft.com/office/powerpoint/2010/main" val="12621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pexels.com/?utm_source=magicslides.app&amp;utm_medium=present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sleepdrs.com/pulmonary/diagnostic-testing/digital-chest-x-rays/"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cedirect.com/science/article/pii/"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pexels.com/?utm_source=magicslides.app&amp;utm_medium=presentation"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1"/>
          <p:cNvSpPr/>
          <p:nvPr/>
        </p:nvSpPr>
        <p:spPr>
          <a:xfrm>
            <a:off x="7537" y="1259335"/>
            <a:ext cx="9144000" cy="391440"/>
          </a:xfrm>
          <a:prstGeom prst="rect">
            <a:avLst/>
          </a:prstGeom>
          <a:noFill/>
          <a:ln/>
        </p:spPr>
        <p:txBody>
          <a:bodyPr wrap="square" rtlCol="0" anchor="b"/>
          <a:lstStyle/>
          <a:p>
            <a:pPr marL="0" indent="0" algn="ctr">
              <a:lnSpc>
                <a:spcPts val="3500"/>
              </a:lnSpc>
              <a:buNone/>
            </a:pPr>
            <a:r>
              <a:rPr lang="en-US" sz="1600" b="1" dirty="0">
                <a:solidFill>
                  <a:srgbClr val="17A33E"/>
                </a:solidFill>
                <a:latin typeface="Times New Roman" panose="02020603050405020304" pitchFamily="18" charset="0"/>
                <a:ea typeface="Plus Jakarta Sans" pitchFamily="34" charset="-122"/>
                <a:cs typeface="Times New Roman" panose="02020603050405020304" pitchFamily="18" charset="0"/>
              </a:rPr>
              <a:t>Deep Learning-Based Early Disease Classification System for Thoracic Radiographs</a:t>
            </a:r>
          </a:p>
        </p:txBody>
      </p:sp>
      <p:sp>
        <p:nvSpPr>
          <p:cNvPr id="11" name="Text 5"/>
          <p:cNvSpPr/>
          <p:nvPr/>
        </p:nvSpPr>
        <p:spPr>
          <a:xfrm>
            <a:off x="5852160" y="375475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sp>
        <p:nvSpPr>
          <p:cNvPr id="12" name="Title 1">
            <a:extLst>
              <a:ext uri="{FF2B5EF4-FFF2-40B4-BE49-F238E27FC236}">
                <a16:creationId xmlns:a16="http://schemas.microsoft.com/office/drawing/2014/main" id="{76078A08-B003-2FCC-95CB-CF42DFCF3B12}"/>
              </a:ext>
            </a:extLst>
          </p:cNvPr>
          <p:cNvSpPr txBox="1">
            <a:spLocks/>
          </p:cNvSpPr>
          <p:nvPr/>
        </p:nvSpPr>
        <p:spPr>
          <a:xfrm>
            <a:off x="1431385" y="307274"/>
            <a:ext cx="6492240" cy="51435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17A33E"/>
                </a:solidFill>
                <a:latin typeface="Times New Roman" panose="02020603050405020304" pitchFamily="18" charset="0"/>
                <a:ea typeface="Plus Jakarta Sans" pitchFamily="34" charset="-122"/>
                <a:cs typeface="Times New Roman" panose="02020603050405020304" pitchFamily="18" charset="0"/>
              </a:rPr>
              <a:t>Registration Seminar</a:t>
            </a:r>
            <a:endParaRPr lang="en-IN" sz="3600" b="1" dirty="0">
              <a:solidFill>
                <a:srgbClr val="17A33E"/>
              </a:solidFill>
              <a:latin typeface="Times New Roman" panose="02020603050405020304" pitchFamily="18" charset="0"/>
              <a:ea typeface="Plus Jakarta Sans" pitchFamily="34" charset="-122"/>
              <a:cs typeface="Times New Roman" panose="02020603050405020304" pitchFamily="18" charset="0"/>
            </a:endParaRPr>
          </a:p>
        </p:txBody>
      </p:sp>
      <p:pic>
        <p:nvPicPr>
          <p:cNvPr id="13" name="Content Placeholder 5">
            <a:extLst>
              <a:ext uri="{FF2B5EF4-FFF2-40B4-BE49-F238E27FC236}">
                <a16:creationId xmlns:a16="http://schemas.microsoft.com/office/drawing/2014/main" id="{55196023-A3E0-DAA6-B768-72775827CC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010" y="4102879"/>
            <a:ext cx="921373" cy="921373"/>
          </a:xfrm>
          <a:prstGeom prst="rect">
            <a:avLst/>
          </a:prstGeom>
        </p:spPr>
      </p:pic>
      <p:sp>
        <p:nvSpPr>
          <p:cNvPr id="14" name="TextBox 13">
            <a:extLst>
              <a:ext uri="{FF2B5EF4-FFF2-40B4-BE49-F238E27FC236}">
                <a16:creationId xmlns:a16="http://schemas.microsoft.com/office/drawing/2014/main" id="{D148188D-346D-B48C-775C-B7CD2EE65B75}"/>
              </a:ext>
            </a:extLst>
          </p:cNvPr>
          <p:cNvSpPr txBox="1"/>
          <p:nvPr/>
        </p:nvSpPr>
        <p:spPr>
          <a:xfrm>
            <a:off x="7537" y="4153165"/>
            <a:ext cx="9144000" cy="984885"/>
          </a:xfrm>
          <a:prstGeom prst="rect">
            <a:avLst/>
          </a:prstGeom>
          <a:noFill/>
        </p:spPr>
        <p:txBody>
          <a:bodyPr wrap="square" rtlCol="0">
            <a:spAutoFit/>
          </a:bodyPr>
          <a:lstStyle/>
          <a:p>
            <a:pPr algn="ctr"/>
            <a:r>
              <a:rPr lang="en-IN" sz="2000" b="1" dirty="0">
                <a:solidFill>
                  <a:srgbClr val="17A33E"/>
                </a:solidFill>
                <a:latin typeface="Times New Roman" panose="02020603050405020304" pitchFamily="18" charset="0"/>
                <a:ea typeface="Plus Jakarta Sans" pitchFamily="34" charset="-122"/>
                <a:cs typeface="Times New Roman" panose="02020603050405020304" pitchFamily="18" charset="0"/>
              </a:rPr>
              <a:t>Department of Electronics and Communication Engineering,</a:t>
            </a:r>
          </a:p>
          <a:p>
            <a:pPr algn="ctr"/>
            <a:r>
              <a:rPr lang="en-IN" sz="2000" b="1" dirty="0">
                <a:solidFill>
                  <a:srgbClr val="17A33E"/>
                </a:solidFill>
                <a:latin typeface="Times New Roman" panose="02020603050405020304" pitchFamily="18" charset="0"/>
                <a:ea typeface="Plus Jakarta Sans" pitchFamily="34" charset="-122"/>
                <a:cs typeface="Times New Roman" panose="02020603050405020304" pitchFamily="18" charset="0"/>
              </a:rPr>
              <a:t>National Institute of Technology, Silchar</a:t>
            </a:r>
            <a:endParaRPr lang="en-US" sz="2000" b="1" dirty="0">
              <a:solidFill>
                <a:srgbClr val="17A33E"/>
              </a:solidFill>
              <a:latin typeface="Times New Roman" panose="02020603050405020304" pitchFamily="18" charset="0"/>
              <a:ea typeface="Plus Jakarta Sans" pitchFamily="34" charset="-122"/>
              <a:cs typeface="Times New Roman" panose="02020603050405020304" pitchFamily="18" charset="0"/>
            </a:endParaRPr>
          </a:p>
          <a:p>
            <a:pPr algn="ctr"/>
            <a:endParaRPr lang="en-IN" dirty="0"/>
          </a:p>
        </p:txBody>
      </p:sp>
      <p:sp>
        <p:nvSpPr>
          <p:cNvPr id="15" name="TextBox 14">
            <a:extLst>
              <a:ext uri="{FF2B5EF4-FFF2-40B4-BE49-F238E27FC236}">
                <a16:creationId xmlns:a16="http://schemas.microsoft.com/office/drawing/2014/main" id="{5649B746-5975-DC52-EE86-67BC74D02EB2}"/>
              </a:ext>
            </a:extLst>
          </p:cNvPr>
          <p:cNvSpPr txBox="1"/>
          <p:nvPr/>
        </p:nvSpPr>
        <p:spPr>
          <a:xfrm>
            <a:off x="-7537" y="2188733"/>
            <a:ext cx="9151537" cy="646331"/>
          </a:xfrm>
          <a:prstGeom prst="rect">
            <a:avLst/>
          </a:prstGeom>
          <a:noFill/>
        </p:spPr>
        <p:txBody>
          <a:bodyPr wrap="square" rtlCol="0">
            <a:spAutoFit/>
          </a:bodyPr>
          <a:lstStyle/>
          <a:p>
            <a:pPr algn="ctr"/>
            <a:r>
              <a:rPr lang="en-US" i="1" dirty="0"/>
              <a:t>       </a:t>
            </a:r>
            <a:r>
              <a:rPr lang="en-US" sz="1600" b="1" i="1" dirty="0">
                <a:solidFill>
                  <a:srgbClr val="17A33E"/>
                </a:solidFill>
                <a:latin typeface="Times New Roman" panose="02020603050405020304" pitchFamily="18" charset="0"/>
                <a:ea typeface="Plus Jakarta Sans" pitchFamily="34" charset="-122"/>
                <a:cs typeface="Times New Roman" panose="02020603050405020304" pitchFamily="18" charset="0"/>
              </a:rPr>
              <a:t>Under the Supervision of </a:t>
            </a:r>
          </a:p>
          <a:p>
            <a:pPr algn="ctr"/>
            <a:r>
              <a:rPr lang="en-US" sz="1600" b="1" dirty="0">
                <a:solidFill>
                  <a:srgbClr val="17A33E"/>
                </a:solidFill>
                <a:latin typeface="Times New Roman" panose="02020603050405020304" pitchFamily="18" charset="0"/>
                <a:ea typeface="Plus Jakarta Sans" pitchFamily="34" charset="-122"/>
                <a:cs typeface="Times New Roman" panose="02020603050405020304" pitchFamily="18" charset="0"/>
              </a:rPr>
              <a:t>       Dr. </a:t>
            </a:r>
            <a:r>
              <a:rPr lang="en-US" sz="1600" b="1" dirty="0" err="1">
                <a:solidFill>
                  <a:srgbClr val="17A33E"/>
                </a:solidFill>
                <a:latin typeface="Times New Roman" panose="02020603050405020304" pitchFamily="18" charset="0"/>
                <a:ea typeface="Plus Jakarta Sans" pitchFamily="34" charset="-122"/>
                <a:cs typeface="Times New Roman" panose="02020603050405020304" pitchFamily="18" charset="0"/>
              </a:rPr>
              <a:t>Prabina</a:t>
            </a:r>
            <a:r>
              <a:rPr lang="en-US" sz="1600" b="1" dirty="0">
                <a:solidFill>
                  <a:srgbClr val="17A33E"/>
                </a:solidFill>
                <a:latin typeface="Times New Roman" panose="02020603050405020304" pitchFamily="18" charset="0"/>
                <a:ea typeface="Plus Jakarta Sans" pitchFamily="34" charset="-122"/>
                <a:cs typeface="Times New Roman" panose="02020603050405020304" pitchFamily="18" charset="0"/>
              </a:rPr>
              <a:t> Pattanayak and </a:t>
            </a:r>
            <a:r>
              <a:rPr lang="en-IN" sz="1800" b="0" i="0" u="none" strike="noStrike" baseline="0" dirty="0">
                <a:solidFill>
                  <a:srgbClr val="000000"/>
                </a:solidFill>
                <a:latin typeface="Cambria" panose="02040503050406030204" pitchFamily="18" charset="0"/>
              </a:rPr>
              <a:t> </a:t>
            </a:r>
            <a:r>
              <a:rPr lang="en-IN" sz="1600" b="1" dirty="0" err="1">
                <a:solidFill>
                  <a:srgbClr val="17A33E"/>
                </a:solidFill>
                <a:latin typeface="Times New Roman" panose="02020603050405020304" pitchFamily="18" charset="0"/>
                <a:ea typeface="Plus Jakarta Sans" pitchFamily="34" charset="-122"/>
                <a:cs typeface="Times New Roman" panose="02020603050405020304" pitchFamily="18" charset="0"/>
              </a:rPr>
              <a:t>Dr.</a:t>
            </a:r>
            <a:r>
              <a:rPr lang="en-IN" sz="1600" b="1" dirty="0">
                <a:solidFill>
                  <a:srgbClr val="17A33E"/>
                </a:solidFill>
                <a:latin typeface="Times New Roman" panose="02020603050405020304" pitchFamily="18" charset="0"/>
                <a:ea typeface="Plus Jakarta Sans" pitchFamily="34" charset="-122"/>
                <a:cs typeface="Times New Roman" panose="02020603050405020304" pitchFamily="18" charset="0"/>
              </a:rPr>
              <a:t> </a:t>
            </a:r>
            <a:r>
              <a:rPr lang="en-IN" sz="1600" b="1" dirty="0" err="1">
                <a:solidFill>
                  <a:srgbClr val="17A33E"/>
                </a:solidFill>
                <a:latin typeface="Times New Roman" panose="02020603050405020304" pitchFamily="18" charset="0"/>
                <a:ea typeface="Plus Jakarta Sans" pitchFamily="34" charset="-122"/>
                <a:cs typeface="Times New Roman" panose="02020603050405020304" pitchFamily="18" charset="0"/>
              </a:rPr>
              <a:t>Chandrajit</a:t>
            </a:r>
            <a:r>
              <a:rPr lang="en-IN" sz="1600" b="1" dirty="0">
                <a:solidFill>
                  <a:srgbClr val="17A33E"/>
                </a:solidFill>
                <a:latin typeface="Times New Roman" panose="02020603050405020304" pitchFamily="18" charset="0"/>
                <a:ea typeface="Plus Jakarta Sans" pitchFamily="34" charset="-122"/>
                <a:cs typeface="Times New Roman" panose="02020603050405020304" pitchFamily="18" charset="0"/>
              </a:rPr>
              <a:t> Chowdhury</a:t>
            </a:r>
          </a:p>
        </p:txBody>
      </p:sp>
      <p:sp>
        <p:nvSpPr>
          <p:cNvPr id="16" name="TextBox 15">
            <a:extLst>
              <a:ext uri="{FF2B5EF4-FFF2-40B4-BE49-F238E27FC236}">
                <a16:creationId xmlns:a16="http://schemas.microsoft.com/office/drawing/2014/main" id="{30D40726-2329-C6F5-DEFB-42F1723F4AC6}"/>
              </a:ext>
            </a:extLst>
          </p:cNvPr>
          <p:cNvSpPr txBox="1"/>
          <p:nvPr/>
        </p:nvSpPr>
        <p:spPr>
          <a:xfrm>
            <a:off x="7537" y="3096790"/>
            <a:ext cx="9151536" cy="830997"/>
          </a:xfrm>
          <a:prstGeom prst="rect">
            <a:avLst/>
          </a:prstGeom>
          <a:noFill/>
        </p:spPr>
        <p:txBody>
          <a:bodyPr wrap="square" rtlCol="0">
            <a:spAutoFit/>
          </a:bodyPr>
          <a:lstStyle/>
          <a:p>
            <a:pPr algn="ctr"/>
            <a:r>
              <a:rPr lang="en-US" sz="1600" b="1" i="1" dirty="0">
                <a:solidFill>
                  <a:srgbClr val="17A33E"/>
                </a:solidFill>
                <a:latin typeface="Times New Roman" panose="02020603050405020304" pitchFamily="18" charset="0"/>
                <a:ea typeface="Plus Jakarta Sans" pitchFamily="34" charset="-122"/>
                <a:cs typeface="Times New Roman" panose="02020603050405020304" pitchFamily="18" charset="0"/>
              </a:rPr>
              <a:t>Presented By </a:t>
            </a:r>
          </a:p>
          <a:p>
            <a:pPr algn="ctr"/>
            <a:r>
              <a:rPr lang="en-US" sz="1600" b="1" dirty="0">
                <a:solidFill>
                  <a:srgbClr val="17A33E"/>
                </a:solidFill>
                <a:latin typeface="Times New Roman" panose="02020603050405020304" pitchFamily="18" charset="0"/>
                <a:ea typeface="Plus Jakarta Sans" pitchFamily="34" charset="-122"/>
                <a:cs typeface="Times New Roman" panose="02020603050405020304" pitchFamily="18" charset="0"/>
              </a:rPr>
              <a:t>Kirti Swagat Mohanty</a:t>
            </a:r>
          </a:p>
          <a:p>
            <a:pPr algn="ctr"/>
            <a:r>
              <a:rPr lang="en-US" sz="1600" b="1" dirty="0">
                <a:solidFill>
                  <a:srgbClr val="17A33E"/>
                </a:solidFill>
                <a:latin typeface="Times New Roman" panose="02020603050405020304" pitchFamily="18" charset="0"/>
                <a:ea typeface="Plus Jakarta Sans" pitchFamily="34" charset="-122"/>
                <a:cs typeface="Times New Roman" panose="02020603050405020304" pitchFamily="18" charset="0"/>
              </a:rPr>
              <a:t>21-3-04-068</a:t>
            </a:r>
            <a:endParaRPr lang="en-IN" sz="1600" b="1" dirty="0">
              <a:solidFill>
                <a:srgbClr val="17A33E"/>
              </a:solidFill>
              <a:latin typeface="Times New Roman" panose="02020603050405020304" pitchFamily="18" charset="0"/>
              <a:ea typeface="Plus Jakarta Sans"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78392-5DD4-658D-5511-073645D1B18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F94C625-D35D-BA15-4085-B442EB65D382}"/>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F8297D76-D55E-7814-9D1D-51044A1CF910}"/>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Contrast Learning</a:t>
            </a:r>
            <a:endParaRPr lang="en-US" sz="3300" dirty="0"/>
          </a:p>
        </p:txBody>
      </p:sp>
      <p:sp>
        <p:nvSpPr>
          <p:cNvPr id="6" name="Text 1">
            <a:extLst>
              <a:ext uri="{FF2B5EF4-FFF2-40B4-BE49-F238E27FC236}">
                <a16:creationId xmlns:a16="http://schemas.microsoft.com/office/drawing/2014/main" id="{444C2342-F00C-F314-3D2E-AF0F8343B145}"/>
              </a:ext>
            </a:extLst>
          </p:cNvPr>
          <p:cNvSpPr/>
          <p:nvPr/>
        </p:nvSpPr>
        <p:spPr>
          <a:xfrm>
            <a:off x="62048" y="845050"/>
            <a:ext cx="9019903" cy="2380288"/>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IN" sz="1600" dirty="0">
                <a:solidFill>
                  <a:srgbClr val="000000"/>
                </a:solidFill>
                <a:latin typeface="Plus Jakarta Sans Light" pitchFamily="34" charset="0"/>
                <a:ea typeface="Plus Jakarta Sans Light" pitchFamily="34" charset="-122"/>
              </a:rPr>
              <a:t>Contrast Learning, </a:t>
            </a:r>
            <a:r>
              <a:rPr lang="en-US" sz="1600" dirty="0">
                <a:solidFill>
                  <a:srgbClr val="000000"/>
                </a:solidFill>
                <a:latin typeface="Plus Jakarta Sans Light" pitchFamily="34" charset="0"/>
                <a:ea typeface="Plus Jakarta Sans Light" pitchFamily="34" charset="-122"/>
              </a:rPr>
              <a:t>also known as Contrastive Learning, is a self-supervised learning technique that learns data representations by contrasting between similar and dissimilar samples.</a:t>
            </a:r>
          </a:p>
          <a:p>
            <a:pPr marL="285750" indent="-285750" algn="just">
              <a:lnSpc>
                <a:spcPct val="150000"/>
              </a:lnSpc>
              <a:buFont typeface="Arial" panose="020B0604020202020204" pitchFamily="34" charset="0"/>
              <a:buChar char="•"/>
            </a:pPr>
            <a:r>
              <a:rPr lang="en-US" sz="1600" dirty="0">
                <a:solidFill>
                  <a:srgbClr val="000000"/>
                </a:solidFill>
                <a:latin typeface="Plus Jakarta Sans Light" pitchFamily="34" charset="0"/>
                <a:ea typeface="Plus Jakarta Sans Light" pitchFamily="34" charset="-122"/>
              </a:rPr>
              <a:t>The core idea is to bring similar (positive) samples closer together in the feature space while pushing dissimilar (negative) samples apart. </a:t>
            </a:r>
            <a:endParaRPr lang="en-IN" sz="1600" dirty="0">
              <a:solidFill>
                <a:srgbClr val="000000"/>
              </a:solidFill>
              <a:latin typeface="Plus Jakarta Sans Light" pitchFamily="34" charset="0"/>
              <a:ea typeface="Plus Jakarta Sans Light" pitchFamily="34" charset="-122"/>
            </a:endParaRP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pic>
        <p:nvPicPr>
          <p:cNvPr id="8" name="Picture 7">
            <a:extLst>
              <a:ext uri="{FF2B5EF4-FFF2-40B4-BE49-F238E27FC236}">
                <a16:creationId xmlns:a16="http://schemas.microsoft.com/office/drawing/2014/main" id="{D17DDF84-FDCB-A65B-A900-033B46407B29}"/>
              </a:ext>
            </a:extLst>
          </p:cNvPr>
          <p:cNvPicPr>
            <a:picLocks noChangeAspect="1"/>
          </p:cNvPicPr>
          <p:nvPr/>
        </p:nvPicPr>
        <p:blipFill>
          <a:blip r:embed="rId4"/>
          <a:srcRect t="17752" b="5098"/>
          <a:stretch/>
        </p:blipFill>
        <p:spPr>
          <a:xfrm>
            <a:off x="2377439" y="2571750"/>
            <a:ext cx="4846321" cy="2103121"/>
          </a:xfrm>
          <a:prstGeom prst="rect">
            <a:avLst/>
          </a:prstGeom>
        </p:spPr>
      </p:pic>
      <p:sp>
        <p:nvSpPr>
          <p:cNvPr id="9" name="TextBox 8">
            <a:extLst>
              <a:ext uri="{FF2B5EF4-FFF2-40B4-BE49-F238E27FC236}">
                <a16:creationId xmlns:a16="http://schemas.microsoft.com/office/drawing/2014/main" id="{999EC05C-2FD7-68B4-F07C-A6C735BD2251}"/>
              </a:ext>
            </a:extLst>
          </p:cNvPr>
          <p:cNvSpPr txBox="1"/>
          <p:nvPr/>
        </p:nvSpPr>
        <p:spPr>
          <a:xfrm>
            <a:off x="2951018" y="4727121"/>
            <a:ext cx="3832167" cy="261610"/>
          </a:xfrm>
          <a:prstGeom prst="rect">
            <a:avLst/>
          </a:prstGeom>
          <a:noFill/>
        </p:spPr>
        <p:txBody>
          <a:bodyPr wrap="square" rtlCol="0">
            <a:spAutoFit/>
          </a:bodyPr>
          <a:lstStyle/>
          <a:p>
            <a:pPr algn="ctr"/>
            <a:r>
              <a:rPr lang="en-US" sz="1100" dirty="0"/>
              <a:t>Image: https://learnopencv.com/</a:t>
            </a:r>
            <a:endParaRPr lang="en-IN" sz="1100" dirty="0"/>
          </a:p>
        </p:txBody>
      </p:sp>
    </p:spTree>
    <p:extLst>
      <p:ext uri="{BB962C8B-B14F-4D97-AF65-F5344CB8AC3E}">
        <p14:creationId xmlns:p14="http://schemas.microsoft.com/office/powerpoint/2010/main" val="4139811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4E3A9-0861-EC0F-9000-07533D37DC1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9406700-75CC-6326-E9FA-A116D18C3BFA}"/>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741BF703-712F-5EF9-DCA2-49E46D13DE61}"/>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How Contrast Learning Works?</a:t>
            </a:r>
            <a:endParaRPr lang="en-US" sz="3300" dirty="0"/>
          </a:p>
        </p:txBody>
      </p:sp>
      <p:sp>
        <p:nvSpPr>
          <p:cNvPr id="9" name="TextBox 8">
            <a:extLst>
              <a:ext uri="{FF2B5EF4-FFF2-40B4-BE49-F238E27FC236}">
                <a16:creationId xmlns:a16="http://schemas.microsoft.com/office/drawing/2014/main" id="{171F020C-BFD0-21C1-CC36-767FB15086B0}"/>
              </a:ext>
            </a:extLst>
          </p:cNvPr>
          <p:cNvSpPr txBox="1"/>
          <p:nvPr/>
        </p:nvSpPr>
        <p:spPr>
          <a:xfrm>
            <a:off x="2834640" y="4727121"/>
            <a:ext cx="3832167" cy="261610"/>
          </a:xfrm>
          <a:prstGeom prst="rect">
            <a:avLst/>
          </a:prstGeom>
          <a:noFill/>
        </p:spPr>
        <p:txBody>
          <a:bodyPr wrap="square" rtlCol="0">
            <a:spAutoFit/>
          </a:bodyPr>
          <a:lstStyle/>
          <a:p>
            <a:pPr algn="ctr"/>
            <a:r>
              <a:rPr lang="en-US" sz="1100" dirty="0"/>
              <a:t>Image: https://www.v7labs.com/</a:t>
            </a:r>
            <a:endParaRPr lang="en-IN" sz="1100" dirty="0"/>
          </a:p>
        </p:txBody>
      </p:sp>
      <p:pic>
        <p:nvPicPr>
          <p:cNvPr id="5" name="Picture 4">
            <a:extLst>
              <a:ext uri="{FF2B5EF4-FFF2-40B4-BE49-F238E27FC236}">
                <a16:creationId xmlns:a16="http://schemas.microsoft.com/office/drawing/2014/main" id="{D6ECE19F-1010-E131-22B3-BC661BF556E3}"/>
              </a:ext>
            </a:extLst>
          </p:cNvPr>
          <p:cNvPicPr>
            <a:picLocks noChangeAspect="1"/>
          </p:cNvPicPr>
          <p:nvPr/>
        </p:nvPicPr>
        <p:blipFill>
          <a:blip r:embed="rId4"/>
          <a:stretch>
            <a:fillRect/>
          </a:stretch>
        </p:blipFill>
        <p:spPr>
          <a:xfrm>
            <a:off x="2018215" y="1030778"/>
            <a:ext cx="5107569" cy="3594215"/>
          </a:xfrm>
          <a:prstGeom prst="rect">
            <a:avLst/>
          </a:prstGeom>
        </p:spPr>
      </p:pic>
    </p:spTree>
    <p:extLst>
      <p:ext uri="{BB962C8B-B14F-4D97-AF65-F5344CB8AC3E}">
        <p14:creationId xmlns:p14="http://schemas.microsoft.com/office/powerpoint/2010/main" val="2442821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3E91-8FB0-502F-9386-70B411FD924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7BDB01D-4F2A-40D6-4EC8-C3B9322CC210}"/>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376C6CC3-F9A8-73BC-6CA8-A864FC4DE878}"/>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Self-Supervised Learning</a:t>
            </a:r>
            <a:endParaRPr lang="en-US" sz="3300" dirty="0"/>
          </a:p>
        </p:txBody>
      </p:sp>
      <p:sp>
        <p:nvSpPr>
          <p:cNvPr id="4" name="Text 1">
            <a:extLst>
              <a:ext uri="{FF2B5EF4-FFF2-40B4-BE49-F238E27FC236}">
                <a16:creationId xmlns:a16="http://schemas.microsoft.com/office/drawing/2014/main" id="{92AB9566-6A2D-8EFF-EFB4-CD6DEEA3E9A4}"/>
              </a:ext>
            </a:extLst>
          </p:cNvPr>
          <p:cNvSpPr/>
          <p:nvPr/>
        </p:nvSpPr>
        <p:spPr>
          <a:xfrm>
            <a:off x="62048" y="845050"/>
            <a:ext cx="9019903" cy="1141692"/>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sz="1600" dirty="0">
                <a:solidFill>
                  <a:srgbClr val="000000"/>
                </a:solidFill>
                <a:latin typeface="Plus Jakarta Sans Light" pitchFamily="34" charset="0"/>
                <a:ea typeface="Plus Jakarta Sans Light" pitchFamily="34" charset="-122"/>
              </a:rPr>
              <a:t>Self-Supervised Learning (SSL) is a Machine Learning paradigm where a model, when fed with unstructured data as input, generates data labels automatically, which are further used in subsequent iterations as ground truths.</a:t>
            </a:r>
          </a:p>
          <a:p>
            <a:pPr marL="285750" indent="-285750" algn="just">
              <a:buFont typeface="Arial" panose="020B0604020202020204" pitchFamily="34" charset="0"/>
              <a:buChar char="•"/>
            </a:pPr>
            <a:endParaRPr lang="en-US" sz="1200" dirty="0"/>
          </a:p>
          <a:p>
            <a:pPr marL="342900" indent="-342900">
              <a:lnSpc>
                <a:spcPts val="2000"/>
              </a:lnSpc>
              <a:spcAft>
                <a:spcPts val="1200"/>
              </a:spcAft>
              <a:buSzPct val="100000"/>
              <a:buFont typeface="+mj-lt"/>
              <a:buAutoNum type="arabicPeriod"/>
            </a:pPr>
            <a:endParaRPr lang="en-US" sz="1200" dirty="0"/>
          </a:p>
        </p:txBody>
      </p:sp>
      <p:sp>
        <p:nvSpPr>
          <p:cNvPr id="6" name="Text 0">
            <a:extLst>
              <a:ext uri="{FF2B5EF4-FFF2-40B4-BE49-F238E27FC236}">
                <a16:creationId xmlns:a16="http://schemas.microsoft.com/office/drawing/2014/main" id="{A7399C9F-A9CF-ABAC-A10A-300C78684DC8}"/>
              </a:ext>
            </a:extLst>
          </p:cNvPr>
          <p:cNvSpPr/>
          <p:nvPr/>
        </p:nvSpPr>
        <p:spPr>
          <a:xfrm>
            <a:off x="217711" y="2174344"/>
            <a:ext cx="8685217" cy="585008"/>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Supervised Learning vs Self-Supervised Learning</a:t>
            </a:r>
            <a:endParaRPr lang="en-US" sz="3300" dirty="0"/>
          </a:p>
        </p:txBody>
      </p:sp>
      <p:sp>
        <p:nvSpPr>
          <p:cNvPr id="7" name="Text 1">
            <a:extLst>
              <a:ext uri="{FF2B5EF4-FFF2-40B4-BE49-F238E27FC236}">
                <a16:creationId xmlns:a16="http://schemas.microsoft.com/office/drawing/2014/main" id="{37AECDCB-B442-32CA-ED2C-6A07856D49D1}"/>
              </a:ext>
            </a:extLst>
          </p:cNvPr>
          <p:cNvSpPr/>
          <p:nvPr/>
        </p:nvSpPr>
        <p:spPr>
          <a:xfrm>
            <a:off x="50369" y="2831907"/>
            <a:ext cx="9019903" cy="1895213"/>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sz="1600" dirty="0">
                <a:solidFill>
                  <a:srgbClr val="000000"/>
                </a:solidFill>
                <a:latin typeface="Plus Jakarta Sans Light" pitchFamily="34" charset="0"/>
                <a:ea typeface="Plus Jakarta Sans Light" pitchFamily="34" charset="-122"/>
              </a:rPr>
              <a:t>Supervised Learning entails training a model with data that have high-quality manual labels associated with them to tune the model weights accordingly.</a:t>
            </a:r>
          </a:p>
          <a:p>
            <a:pPr marL="285750" indent="-285750" algn="just">
              <a:lnSpc>
                <a:spcPct val="150000"/>
              </a:lnSpc>
              <a:buFont typeface="Arial" panose="020B0604020202020204" pitchFamily="34" charset="0"/>
              <a:buChar char="•"/>
            </a:pPr>
            <a:r>
              <a:rPr lang="en-US" sz="1600" dirty="0">
                <a:solidFill>
                  <a:srgbClr val="000000"/>
                </a:solidFill>
                <a:latin typeface="Plus Jakarta Sans Light" pitchFamily="34" charset="0"/>
                <a:ea typeface="Plus Jakarta Sans Light" pitchFamily="34" charset="-122"/>
              </a:rPr>
              <a:t>Self-Supervised Learning also entails training a model with data and their labels, but the labels here are generated by the model itself and are not available at the very start.</a:t>
            </a:r>
          </a:p>
          <a:p>
            <a:pPr marL="285750" indent="-285750" algn="just">
              <a:buFont typeface="Arial" panose="020B0604020202020204" pitchFamily="34" charset="0"/>
              <a:buChar char="•"/>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729693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303E0-595E-2062-9D49-5AA8E74C49E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D5AF5D0-26D8-82AA-3D26-3AF3E34977F6}"/>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33310B90-3592-228C-0A9B-CDCBC09B73F7}"/>
              </a:ext>
            </a:extLst>
          </p:cNvPr>
          <p:cNvSpPr/>
          <p:nvPr/>
        </p:nvSpPr>
        <p:spPr>
          <a:xfrm>
            <a:off x="65314" y="17343"/>
            <a:ext cx="8229600" cy="564548"/>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Dataset</a:t>
            </a:r>
            <a:endParaRPr lang="en-US" sz="3300" dirty="0"/>
          </a:p>
        </p:txBody>
      </p:sp>
      <p:pic>
        <p:nvPicPr>
          <p:cNvPr id="8" name="Picture 7">
            <a:extLst>
              <a:ext uri="{FF2B5EF4-FFF2-40B4-BE49-F238E27FC236}">
                <a16:creationId xmlns:a16="http://schemas.microsoft.com/office/drawing/2014/main" id="{9CF5336E-E1F1-5241-56CB-12D2E3723F27}"/>
              </a:ext>
            </a:extLst>
          </p:cNvPr>
          <p:cNvPicPr>
            <a:picLocks noChangeAspect="1"/>
          </p:cNvPicPr>
          <p:nvPr/>
        </p:nvPicPr>
        <p:blipFill>
          <a:blip r:embed="rId4"/>
          <a:stretch>
            <a:fillRect/>
          </a:stretch>
        </p:blipFill>
        <p:spPr>
          <a:xfrm>
            <a:off x="656705" y="476835"/>
            <a:ext cx="7830589" cy="4375002"/>
          </a:xfrm>
          <a:prstGeom prst="rect">
            <a:avLst/>
          </a:prstGeom>
        </p:spPr>
      </p:pic>
      <p:sp>
        <p:nvSpPr>
          <p:cNvPr id="10" name="Rectangle 9">
            <a:extLst>
              <a:ext uri="{FF2B5EF4-FFF2-40B4-BE49-F238E27FC236}">
                <a16:creationId xmlns:a16="http://schemas.microsoft.com/office/drawing/2014/main" id="{9C256932-9DD2-F6D3-4D8F-AD10C4D61146}"/>
              </a:ext>
            </a:extLst>
          </p:cNvPr>
          <p:cNvSpPr/>
          <p:nvPr/>
        </p:nvSpPr>
        <p:spPr>
          <a:xfrm>
            <a:off x="5710844" y="3017520"/>
            <a:ext cx="1271847" cy="98921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38391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E6636-E292-82B2-13F5-42D2001D4A1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94C40DC-F7A8-1C3C-0E6B-D5EFAEA00A35}"/>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E5170EEC-FE92-3725-29D3-CA2AD5E58BEB}"/>
              </a:ext>
            </a:extLst>
          </p:cNvPr>
          <p:cNvSpPr/>
          <p:nvPr/>
        </p:nvSpPr>
        <p:spPr>
          <a:xfrm>
            <a:off x="65314" y="17343"/>
            <a:ext cx="8229600" cy="564548"/>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Dataset Description</a:t>
            </a:r>
            <a:endParaRPr lang="en-US" sz="3300" dirty="0"/>
          </a:p>
        </p:txBody>
      </p:sp>
      <p:sp>
        <p:nvSpPr>
          <p:cNvPr id="5" name="Text 1">
            <a:extLst>
              <a:ext uri="{FF2B5EF4-FFF2-40B4-BE49-F238E27FC236}">
                <a16:creationId xmlns:a16="http://schemas.microsoft.com/office/drawing/2014/main" id="{C2866543-E857-CB5D-D1F9-AA1DA30C8003}"/>
              </a:ext>
            </a:extLst>
          </p:cNvPr>
          <p:cNvSpPr/>
          <p:nvPr/>
        </p:nvSpPr>
        <p:spPr>
          <a:xfrm>
            <a:off x="432262" y="607547"/>
            <a:ext cx="7923116" cy="4526923"/>
          </a:xfrm>
          <a:prstGeom prst="rect">
            <a:avLst/>
          </a:prstGeom>
          <a:noFill/>
          <a:ln/>
        </p:spPr>
        <p:txBody>
          <a:bodyPr wrap="square" rtlCol="0" anchor="t"/>
          <a:lstStyle/>
          <a:p>
            <a:pPr marL="171450" indent="-171450" rtl="0" fontAlgn="ctr">
              <a:lnSpc>
                <a:spcPct val="150000"/>
              </a:lnSpc>
              <a:buFont typeface="Arial" panose="020B0604020202020204" pitchFamily="34" charset="0"/>
              <a:buChar char="•"/>
            </a:pPr>
            <a:r>
              <a:rPr lang="en-IN" sz="1200" b="1" dirty="0">
                <a:solidFill>
                  <a:srgbClr val="000000"/>
                </a:solidFill>
                <a:latin typeface="Plus Jakarta Sans Light" pitchFamily="34" charset="0"/>
                <a:ea typeface="Plus Jakarta Sans Light" pitchFamily="34" charset="-122"/>
              </a:rPr>
              <a:t>Dataset Name</a:t>
            </a:r>
            <a:r>
              <a:rPr lang="en-IN" sz="1200" dirty="0">
                <a:solidFill>
                  <a:srgbClr val="000000"/>
                </a:solidFill>
                <a:latin typeface="Plus Jakarta Sans Light" pitchFamily="34" charset="0"/>
                <a:ea typeface="Plus Jakarta Sans Light" pitchFamily="34" charset="-122"/>
              </a:rPr>
              <a:t>: </a:t>
            </a:r>
            <a:r>
              <a:rPr lang="en-IN" sz="1200" dirty="0" err="1">
                <a:solidFill>
                  <a:srgbClr val="000000"/>
                </a:solidFill>
                <a:latin typeface="Plus Jakarta Sans Light" pitchFamily="34" charset="0"/>
                <a:ea typeface="Plus Jakarta Sans Light" pitchFamily="34" charset="-122"/>
              </a:rPr>
              <a:t>CheXpert</a:t>
            </a:r>
            <a:endParaRPr lang="en-IN" sz="1200" dirty="0">
              <a:solidFill>
                <a:srgbClr val="000000"/>
              </a:solidFill>
              <a:latin typeface="Plus Jakarta Sans Light" pitchFamily="34" charset="0"/>
              <a:ea typeface="Plus Jakarta Sans Light" pitchFamily="34" charset="-122"/>
            </a:endParaRPr>
          </a:p>
          <a:p>
            <a:pPr marL="171450" indent="-171450" rtl="0" fontAlgn="ctr">
              <a:lnSpc>
                <a:spcPct val="150000"/>
              </a:lnSpc>
              <a:buFont typeface="Arial" panose="020B0604020202020204" pitchFamily="34" charset="0"/>
              <a:buChar char="•"/>
            </a:pPr>
            <a:r>
              <a:rPr lang="en-IN" sz="1200" b="1" dirty="0">
                <a:solidFill>
                  <a:srgbClr val="000000"/>
                </a:solidFill>
                <a:latin typeface="Plus Jakarta Sans Light" pitchFamily="34" charset="0"/>
                <a:ea typeface="Plus Jakarta Sans Light" pitchFamily="34" charset="-122"/>
              </a:rPr>
              <a:t>Released by</a:t>
            </a:r>
            <a:r>
              <a:rPr lang="en-IN" sz="1200" dirty="0">
                <a:solidFill>
                  <a:srgbClr val="000000"/>
                </a:solidFill>
                <a:latin typeface="Plus Jakarta Sans Light" pitchFamily="34" charset="0"/>
                <a:ea typeface="Plus Jakarta Sans Light" pitchFamily="34" charset="-122"/>
              </a:rPr>
              <a:t>: Stanford University (Irvin et al., 2019)</a:t>
            </a:r>
          </a:p>
          <a:p>
            <a:pPr marL="171450" indent="-171450" rtl="0" fontAlgn="ctr">
              <a:lnSpc>
                <a:spcPct val="150000"/>
              </a:lnSpc>
              <a:buFont typeface="Arial" panose="020B0604020202020204" pitchFamily="34" charset="0"/>
              <a:buChar char="•"/>
            </a:pPr>
            <a:r>
              <a:rPr lang="en-IN" sz="1200" b="1" dirty="0">
                <a:solidFill>
                  <a:srgbClr val="000000"/>
                </a:solidFill>
                <a:latin typeface="Plus Jakarta Sans Light" pitchFamily="34" charset="0"/>
                <a:ea typeface="Plus Jakarta Sans Light" pitchFamily="34" charset="-122"/>
              </a:rPr>
              <a:t>Collection Period</a:t>
            </a:r>
            <a:r>
              <a:rPr lang="en-IN" sz="1200" dirty="0">
                <a:solidFill>
                  <a:srgbClr val="000000"/>
                </a:solidFill>
                <a:latin typeface="Plus Jakarta Sans Light" pitchFamily="34" charset="0"/>
                <a:ea typeface="Plus Jakarta Sans Light" pitchFamily="34" charset="-122"/>
              </a:rPr>
              <a:t>: October 2002 - July 2017</a:t>
            </a:r>
          </a:p>
          <a:p>
            <a:pPr marL="171450" indent="-171450" rtl="0" fontAlgn="ctr">
              <a:lnSpc>
                <a:spcPct val="150000"/>
              </a:lnSpc>
              <a:buFont typeface="Arial" panose="020B0604020202020204" pitchFamily="34" charset="0"/>
              <a:buChar char="•"/>
            </a:pPr>
            <a:r>
              <a:rPr lang="en-IN" sz="1200" b="1" dirty="0">
                <a:solidFill>
                  <a:srgbClr val="000000"/>
                </a:solidFill>
                <a:latin typeface="Plus Jakarta Sans Light" pitchFamily="34" charset="0"/>
                <a:ea typeface="Plus Jakarta Sans Light" pitchFamily="34" charset="-122"/>
              </a:rPr>
              <a:t>Collection Location</a:t>
            </a:r>
            <a:r>
              <a:rPr lang="en-IN" sz="1200" dirty="0">
                <a:solidFill>
                  <a:srgbClr val="000000"/>
                </a:solidFill>
                <a:latin typeface="Plus Jakarta Sans Light" pitchFamily="34" charset="0"/>
                <a:ea typeface="Plus Jakarta Sans Light" pitchFamily="34" charset="-122"/>
              </a:rPr>
              <a:t>: Stanford Hospital</a:t>
            </a:r>
          </a:p>
          <a:p>
            <a:pPr marL="171450" indent="-171450" rtl="0" fontAlgn="ctr">
              <a:lnSpc>
                <a:spcPct val="150000"/>
              </a:lnSpc>
              <a:buFont typeface="Arial" panose="020B0604020202020204" pitchFamily="34" charset="0"/>
              <a:buChar char="•"/>
            </a:pPr>
            <a:r>
              <a:rPr lang="en-IN" sz="1200" b="1" dirty="0">
                <a:solidFill>
                  <a:srgbClr val="000000"/>
                </a:solidFill>
                <a:latin typeface="Plus Jakarta Sans Light" pitchFamily="34" charset="0"/>
                <a:ea typeface="Plus Jakarta Sans Light" pitchFamily="34" charset="-122"/>
              </a:rPr>
              <a:t>Dataset Size</a:t>
            </a:r>
            <a:r>
              <a:rPr lang="en-IN" sz="1200" dirty="0">
                <a:solidFill>
                  <a:srgbClr val="000000"/>
                </a:solidFill>
                <a:latin typeface="Plus Jakarta Sans Light" pitchFamily="34" charset="0"/>
                <a:ea typeface="Plus Jakarta Sans Light" pitchFamily="34" charset="-122"/>
              </a:rPr>
              <a:t>:</a:t>
            </a:r>
          </a:p>
          <a:p>
            <a:pPr marL="628650" lvl="1" indent="-171450" fontAlgn="ctr">
              <a:lnSpc>
                <a:spcPct val="150000"/>
              </a:lnSpc>
              <a:buFont typeface="Arial" panose="020B0604020202020204" pitchFamily="34" charset="0"/>
              <a:buChar char="•"/>
            </a:pPr>
            <a:r>
              <a:rPr lang="en-IN" sz="1200" dirty="0">
                <a:solidFill>
                  <a:srgbClr val="000000"/>
                </a:solidFill>
                <a:latin typeface="Plus Jakarta Sans Light" pitchFamily="34" charset="0"/>
                <a:ea typeface="Plus Jakarta Sans Light" pitchFamily="34" charset="-122"/>
              </a:rPr>
              <a:t>Total Images: 224,316 chest X-rays</a:t>
            </a:r>
          </a:p>
          <a:p>
            <a:pPr marL="628650" lvl="1" indent="-171450" fontAlgn="ctr">
              <a:lnSpc>
                <a:spcPct val="150000"/>
              </a:lnSpc>
              <a:buFont typeface="Arial" panose="020B0604020202020204" pitchFamily="34" charset="0"/>
              <a:buChar char="•"/>
            </a:pPr>
            <a:r>
              <a:rPr lang="en-IN" sz="1200" dirty="0">
                <a:solidFill>
                  <a:srgbClr val="000000"/>
                </a:solidFill>
                <a:latin typeface="Plus Jakarta Sans Light" pitchFamily="34" charset="0"/>
                <a:ea typeface="Plus Jakarta Sans Light" pitchFamily="34" charset="-122"/>
              </a:rPr>
              <a:t>Number of Patients: 65,240</a:t>
            </a:r>
          </a:p>
          <a:p>
            <a:pPr marL="628650" lvl="1" indent="-171450" fontAlgn="ctr">
              <a:lnSpc>
                <a:spcPct val="150000"/>
              </a:lnSpc>
              <a:buFont typeface="Arial" panose="020B0604020202020204" pitchFamily="34" charset="0"/>
              <a:buChar char="•"/>
            </a:pPr>
            <a:r>
              <a:rPr lang="en-IN" sz="1200" dirty="0">
                <a:solidFill>
                  <a:srgbClr val="000000"/>
                </a:solidFill>
                <a:latin typeface="Plus Jakarta Sans Light" pitchFamily="34" charset="0"/>
                <a:ea typeface="Plus Jakarta Sans Light" pitchFamily="34" charset="-122"/>
              </a:rPr>
              <a:t>Training Set: 223,414 images from 64,740 patients</a:t>
            </a:r>
          </a:p>
          <a:p>
            <a:pPr marL="628650" lvl="1" indent="-171450" fontAlgn="ctr">
              <a:lnSpc>
                <a:spcPct val="150000"/>
              </a:lnSpc>
              <a:buFont typeface="Arial" panose="020B0604020202020204" pitchFamily="34" charset="0"/>
              <a:buChar char="•"/>
            </a:pPr>
            <a:r>
              <a:rPr lang="en-IN" sz="1200" dirty="0">
                <a:solidFill>
                  <a:srgbClr val="000000"/>
                </a:solidFill>
                <a:latin typeface="Plus Jakarta Sans Light" pitchFamily="34" charset="0"/>
                <a:ea typeface="Plus Jakarta Sans Light" pitchFamily="34" charset="-122"/>
              </a:rPr>
              <a:t>Validation Set: 234 images from 200 patients</a:t>
            </a:r>
          </a:p>
          <a:p>
            <a:pPr marL="628650" lvl="1" indent="-171450" fontAlgn="ctr">
              <a:lnSpc>
                <a:spcPct val="150000"/>
              </a:lnSpc>
              <a:buFont typeface="Arial" panose="020B0604020202020204" pitchFamily="34" charset="0"/>
              <a:buChar char="•"/>
            </a:pPr>
            <a:r>
              <a:rPr lang="en-IN" sz="1200" dirty="0">
                <a:solidFill>
                  <a:srgbClr val="000000"/>
                </a:solidFill>
                <a:latin typeface="Plus Jakarta Sans Light" pitchFamily="34" charset="0"/>
                <a:ea typeface="Plus Jakarta Sans Light" pitchFamily="34" charset="-122"/>
              </a:rPr>
              <a:t>Test Set: 668 images from 500 patients (ground truth not publicly available)</a:t>
            </a:r>
          </a:p>
          <a:p>
            <a:pPr marL="171450" indent="-171450" rtl="0" fontAlgn="ctr">
              <a:lnSpc>
                <a:spcPct val="150000"/>
              </a:lnSpc>
              <a:buFont typeface="Arial" panose="020B0604020202020204" pitchFamily="34" charset="0"/>
              <a:buChar char="•"/>
            </a:pPr>
            <a:r>
              <a:rPr lang="en-IN" sz="1200" b="1" dirty="0">
                <a:solidFill>
                  <a:srgbClr val="000000"/>
                </a:solidFill>
                <a:latin typeface="Plus Jakarta Sans Light" pitchFamily="34" charset="0"/>
                <a:ea typeface="Plus Jakarta Sans Light" pitchFamily="34" charset="-122"/>
              </a:rPr>
              <a:t>Image Characteristics</a:t>
            </a:r>
            <a:r>
              <a:rPr lang="en-IN" sz="1200" dirty="0">
                <a:solidFill>
                  <a:srgbClr val="000000"/>
                </a:solidFill>
                <a:latin typeface="Plus Jakarta Sans Light" pitchFamily="34" charset="0"/>
                <a:ea typeface="Plus Jakarta Sans Light" pitchFamily="34" charset="-122"/>
              </a:rPr>
              <a:t>:</a:t>
            </a:r>
          </a:p>
          <a:p>
            <a:pPr marL="628650" lvl="1" indent="-171450" fontAlgn="ctr">
              <a:lnSpc>
                <a:spcPct val="150000"/>
              </a:lnSpc>
              <a:buFont typeface="Arial" panose="020B0604020202020204" pitchFamily="34" charset="0"/>
              <a:buChar char="•"/>
            </a:pPr>
            <a:r>
              <a:rPr lang="en-IN" sz="1200" dirty="0">
                <a:solidFill>
                  <a:srgbClr val="000000"/>
                </a:solidFill>
                <a:latin typeface="Plus Jakarta Sans Light" pitchFamily="34" charset="0"/>
                <a:ea typeface="Plus Jakarta Sans Light" pitchFamily="34" charset="-122"/>
              </a:rPr>
              <a:t>Type: Frontal and Lateral chest radiographs</a:t>
            </a:r>
          </a:p>
          <a:p>
            <a:pPr marL="628650" lvl="1" indent="-171450" fontAlgn="ctr">
              <a:lnSpc>
                <a:spcPct val="150000"/>
              </a:lnSpc>
              <a:buFont typeface="Arial" panose="020B0604020202020204" pitchFamily="34" charset="0"/>
              <a:buChar char="•"/>
            </a:pPr>
            <a:r>
              <a:rPr lang="en-IN" sz="1200" dirty="0">
                <a:solidFill>
                  <a:srgbClr val="000000"/>
                </a:solidFill>
                <a:latin typeface="Plus Jakarta Sans Light" pitchFamily="34" charset="0"/>
                <a:ea typeface="Plus Jakarta Sans Light" pitchFamily="34" charset="-122"/>
              </a:rPr>
              <a:t>Format: DICOM images converted to PNG</a:t>
            </a:r>
          </a:p>
          <a:p>
            <a:pPr marL="628650" lvl="1" indent="-171450" fontAlgn="ctr">
              <a:lnSpc>
                <a:spcPct val="150000"/>
              </a:lnSpc>
              <a:buFont typeface="Arial" panose="020B0604020202020204" pitchFamily="34" charset="0"/>
              <a:buChar char="•"/>
            </a:pPr>
            <a:r>
              <a:rPr lang="en-IN" sz="1200" dirty="0">
                <a:solidFill>
                  <a:srgbClr val="000000"/>
                </a:solidFill>
                <a:latin typeface="Plus Jakarta Sans Light" pitchFamily="34" charset="0"/>
                <a:ea typeface="Plus Jakarta Sans Light" pitchFamily="34" charset="-122"/>
              </a:rPr>
              <a:t>Resolution: Variable (upscaled/downscaled to 320×320)</a:t>
            </a:r>
          </a:p>
          <a:p>
            <a:pPr marL="628650" lvl="1" indent="-171450" fontAlgn="ctr">
              <a:lnSpc>
                <a:spcPct val="150000"/>
              </a:lnSpc>
              <a:buFont typeface="Arial" panose="020B0604020202020204" pitchFamily="34" charset="0"/>
              <a:buChar char="•"/>
            </a:pPr>
            <a:r>
              <a:rPr lang="en-IN" sz="1200" dirty="0">
                <a:solidFill>
                  <a:srgbClr val="000000"/>
                </a:solidFill>
                <a:latin typeface="Plus Jakarta Sans Light" pitchFamily="34" charset="0"/>
                <a:ea typeface="Plus Jakarta Sans Light" pitchFamily="34" charset="-122"/>
              </a:rPr>
              <a:t>Color Space: Grayscale (8-bit)</a:t>
            </a:r>
          </a:p>
          <a:p>
            <a:pPr marL="285750" indent="-285750" algn="just">
              <a:buFont typeface="Arial" panose="020B0604020202020204" pitchFamily="34" charset="0"/>
              <a:buChar char="•"/>
            </a:pPr>
            <a:endParaRPr lang="en-US" sz="1200" dirty="0">
              <a:solidFill>
                <a:srgbClr val="000000"/>
              </a:solidFill>
              <a:latin typeface="Plus Jakarta Sans Light" pitchFamily="34" charset="0"/>
              <a:ea typeface="Plus Jakarta Sans Light" pitchFamily="34" charset="-122"/>
            </a:endParaRPr>
          </a:p>
          <a:p>
            <a:pPr marL="342900" indent="-342900">
              <a:lnSpc>
                <a:spcPts val="2000"/>
              </a:lnSpc>
              <a:spcAft>
                <a:spcPts val="1200"/>
              </a:spcAft>
              <a:buSzPct val="100000"/>
              <a:buFont typeface="+mj-lt"/>
              <a:buAutoNum type="arabicPeriod"/>
            </a:pPr>
            <a:endParaRPr lang="en-US" sz="1200" dirty="0"/>
          </a:p>
        </p:txBody>
      </p:sp>
      <p:pic>
        <p:nvPicPr>
          <p:cNvPr id="9" name="Picture 8">
            <a:extLst>
              <a:ext uri="{FF2B5EF4-FFF2-40B4-BE49-F238E27FC236}">
                <a16:creationId xmlns:a16="http://schemas.microsoft.com/office/drawing/2014/main" id="{909E259C-4F11-4C6A-7A60-60EE7CE66667}"/>
              </a:ext>
            </a:extLst>
          </p:cNvPr>
          <p:cNvPicPr>
            <a:picLocks noChangeAspect="1"/>
          </p:cNvPicPr>
          <p:nvPr/>
        </p:nvPicPr>
        <p:blipFill>
          <a:blip r:embed="rId4"/>
          <a:stretch>
            <a:fillRect/>
          </a:stretch>
        </p:blipFill>
        <p:spPr>
          <a:xfrm>
            <a:off x="4861907" y="299617"/>
            <a:ext cx="2328890" cy="2019634"/>
          </a:xfrm>
          <a:prstGeom prst="rect">
            <a:avLst/>
          </a:prstGeom>
        </p:spPr>
      </p:pic>
      <p:pic>
        <p:nvPicPr>
          <p:cNvPr id="12" name="Picture 11">
            <a:extLst>
              <a:ext uri="{FF2B5EF4-FFF2-40B4-BE49-F238E27FC236}">
                <a16:creationId xmlns:a16="http://schemas.microsoft.com/office/drawing/2014/main" id="{43E86DBA-35E9-3A3F-B6BB-248AB5994E37}"/>
              </a:ext>
            </a:extLst>
          </p:cNvPr>
          <p:cNvPicPr>
            <a:picLocks noChangeAspect="1"/>
          </p:cNvPicPr>
          <p:nvPr/>
        </p:nvPicPr>
        <p:blipFill>
          <a:blip r:embed="rId5"/>
          <a:stretch>
            <a:fillRect/>
          </a:stretch>
        </p:blipFill>
        <p:spPr>
          <a:xfrm>
            <a:off x="6851974" y="2319251"/>
            <a:ext cx="2328890" cy="1910884"/>
          </a:xfrm>
          <a:prstGeom prst="rect">
            <a:avLst/>
          </a:prstGeom>
        </p:spPr>
      </p:pic>
    </p:spTree>
    <p:extLst>
      <p:ext uri="{BB962C8B-B14F-4D97-AF65-F5344CB8AC3E}">
        <p14:creationId xmlns:p14="http://schemas.microsoft.com/office/powerpoint/2010/main" val="4222672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B6DF8-68F8-428D-AB63-9E35707592E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4B9DA2C-2389-9EF6-1D82-A45342A5EBA8}"/>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BEC758BF-D5D3-1691-2770-E210538B2C0D}"/>
              </a:ext>
            </a:extLst>
          </p:cNvPr>
          <p:cNvSpPr/>
          <p:nvPr/>
        </p:nvSpPr>
        <p:spPr>
          <a:xfrm>
            <a:off x="65314" y="17343"/>
            <a:ext cx="8229600" cy="564548"/>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Why </a:t>
            </a:r>
            <a:r>
              <a:rPr lang="en-US" sz="3300" b="1" dirty="0" err="1">
                <a:solidFill>
                  <a:srgbClr val="17A33E"/>
                </a:solidFill>
                <a:latin typeface="Plus Jakarta Sans" pitchFamily="34" charset="0"/>
                <a:ea typeface="Plus Jakarta Sans" pitchFamily="34" charset="-122"/>
              </a:rPr>
              <a:t>CheXpert</a:t>
            </a:r>
            <a:r>
              <a:rPr lang="en-US" sz="3300" b="1" dirty="0">
                <a:solidFill>
                  <a:srgbClr val="17A33E"/>
                </a:solidFill>
                <a:latin typeface="Plus Jakarta Sans" pitchFamily="34" charset="0"/>
                <a:ea typeface="Plus Jakarta Sans" pitchFamily="34" charset="-122"/>
              </a:rPr>
              <a:t> not Other Dataset?</a:t>
            </a:r>
            <a:endParaRPr lang="en-US" sz="3300" dirty="0"/>
          </a:p>
        </p:txBody>
      </p:sp>
      <p:sp>
        <p:nvSpPr>
          <p:cNvPr id="5" name="Text 1">
            <a:extLst>
              <a:ext uri="{FF2B5EF4-FFF2-40B4-BE49-F238E27FC236}">
                <a16:creationId xmlns:a16="http://schemas.microsoft.com/office/drawing/2014/main" id="{46A95590-38AA-9E90-CE5B-09D0368FCD11}"/>
              </a:ext>
            </a:extLst>
          </p:cNvPr>
          <p:cNvSpPr/>
          <p:nvPr/>
        </p:nvSpPr>
        <p:spPr>
          <a:xfrm>
            <a:off x="50369" y="481098"/>
            <a:ext cx="9019903" cy="4181303"/>
          </a:xfrm>
          <a:prstGeom prst="rect">
            <a:avLst/>
          </a:prstGeom>
          <a:noFill/>
          <a:ln/>
        </p:spPr>
        <p:txBody>
          <a:bodyPr wrap="square" rtlCol="0" anchor="t"/>
          <a:lstStyle/>
          <a:p>
            <a:pPr marL="171450" indent="-171450" rtl="0" fontAlgn="ctr">
              <a:lnSpc>
                <a:spcPct val="250000"/>
              </a:lnSpc>
              <a:buFont typeface="Arial" panose="020B0604020202020204" pitchFamily="34" charset="0"/>
              <a:buChar char="•"/>
            </a:pPr>
            <a:r>
              <a:rPr lang="en-IN" sz="1300" dirty="0">
                <a:solidFill>
                  <a:srgbClr val="000000"/>
                </a:solidFill>
                <a:latin typeface="Plus Jakarta Sans Light" pitchFamily="34" charset="0"/>
                <a:ea typeface="Plus Jakarta Sans Light" pitchFamily="34" charset="-122"/>
              </a:rPr>
              <a:t>Provides more </a:t>
            </a:r>
            <a:r>
              <a:rPr lang="en-US" sz="1300" dirty="0">
                <a:solidFill>
                  <a:srgbClr val="000000"/>
                </a:solidFill>
                <a:latin typeface="Plus Jakarta Sans Light" pitchFamily="34" charset="0"/>
                <a:ea typeface="Plus Jakarta Sans Light" pitchFamily="34" charset="-122"/>
              </a:rPr>
              <a:t>comprehensive representation of pathological variations.</a:t>
            </a:r>
          </a:p>
          <a:p>
            <a:pPr marL="171450" indent="-171450" rtl="0" fontAlgn="ctr">
              <a:lnSpc>
                <a:spcPct val="250000"/>
              </a:lnSpc>
              <a:buFont typeface="Arial" panose="020B0604020202020204" pitchFamily="34" charset="0"/>
              <a:buChar char="•"/>
            </a:pPr>
            <a:r>
              <a:rPr lang="en-US" sz="1300" dirty="0">
                <a:solidFill>
                  <a:srgbClr val="000000"/>
                </a:solidFill>
                <a:latin typeface="Plus Jakarta Sans Light" pitchFamily="34" charset="0"/>
                <a:ea typeface="Plus Jakarta Sans Light" pitchFamily="34" charset="-122"/>
              </a:rPr>
              <a:t>Implements a unique three-class labeling system (positive, negative, uncertain) that better reflects the reality of clinical diagnosis. </a:t>
            </a:r>
          </a:p>
          <a:p>
            <a:pPr marL="171450" indent="-171450" rtl="0" fontAlgn="ctr">
              <a:lnSpc>
                <a:spcPct val="250000"/>
              </a:lnSpc>
              <a:buFont typeface="Arial" panose="020B0604020202020204" pitchFamily="34" charset="0"/>
              <a:buChar char="•"/>
            </a:pPr>
            <a:r>
              <a:rPr lang="en-US" sz="1300" dirty="0">
                <a:solidFill>
                  <a:srgbClr val="000000"/>
                </a:solidFill>
                <a:latin typeface="Plus Jakarta Sans Light" pitchFamily="34" charset="0"/>
                <a:ea typeface="Plus Jakarta Sans Light" pitchFamily="34" charset="-122"/>
              </a:rPr>
              <a:t>Dataset label quality surpasses previous benchmarks through its rule-based labeler.</a:t>
            </a:r>
          </a:p>
          <a:p>
            <a:pPr marL="171450" indent="-171450" rtl="0" fontAlgn="ctr">
              <a:lnSpc>
                <a:spcPct val="250000"/>
              </a:lnSpc>
              <a:buFont typeface="Arial" panose="020B0604020202020204" pitchFamily="34" charset="0"/>
              <a:buChar char="•"/>
            </a:pPr>
            <a:r>
              <a:rPr lang="en-US" sz="1300" dirty="0">
                <a:solidFill>
                  <a:srgbClr val="000000"/>
                </a:solidFill>
                <a:latin typeface="Plus Jakarta Sans Light" pitchFamily="34" charset="0"/>
                <a:ea typeface="Plus Jakarta Sans Light" pitchFamily="34" charset="-122"/>
              </a:rPr>
              <a:t>Expert-verified validation set ensures higher quality ground truth for model evaluation.</a:t>
            </a:r>
          </a:p>
          <a:p>
            <a:pPr marL="171450" indent="-171450" rtl="0" fontAlgn="ctr">
              <a:lnSpc>
                <a:spcPct val="250000"/>
              </a:lnSpc>
              <a:buFont typeface="Arial" panose="020B0604020202020204" pitchFamily="34" charset="0"/>
              <a:buChar char="•"/>
            </a:pPr>
            <a:r>
              <a:rPr lang="en-US" sz="1300" dirty="0">
                <a:solidFill>
                  <a:srgbClr val="000000"/>
                </a:solidFill>
                <a:latin typeface="Plus Jakarta Sans Light" pitchFamily="34" charset="0"/>
                <a:ea typeface="Plus Jakarta Sans Light" pitchFamily="34" charset="-122"/>
              </a:rPr>
              <a:t>Standardized preprocessing pipeline ensures consistent image quality across the dataset.</a:t>
            </a:r>
          </a:p>
          <a:p>
            <a:pPr marL="171450" indent="-171450" rtl="0" fontAlgn="ctr">
              <a:lnSpc>
                <a:spcPct val="250000"/>
              </a:lnSpc>
              <a:buFont typeface="Arial" panose="020B0604020202020204" pitchFamily="34" charset="0"/>
              <a:buChar char="•"/>
            </a:pPr>
            <a:r>
              <a:rPr lang="en-US" sz="1300" dirty="0">
                <a:solidFill>
                  <a:srgbClr val="000000"/>
                </a:solidFill>
                <a:latin typeface="Plus Jakarta Sans Light" pitchFamily="34" charset="0"/>
                <a:ea typeface="Plus Jakarta Sans Light" pitchFamily="34" charset="-122"/>
              </a:rPr>
              <a:t>Well-defined evaluation framework, focusing on five key pathologies (Atelectasis, Cardiomegaly, Consolidation, Edema, and Pleural Effusion), enables more meaningful model comparisons and benchmarking.</a:t>
            </a:r>
          </a:p>
          <a:p>
            <a:pPr marL="171450" indent="-171450" rtl="0" fontAlgn="ctr">
              <a:lnSpc>
                <a:spcPct val="250000"/>
              </a:lnSpc>
              <a:buFont typeface="Arial" panose="020B0604020202020204" pitchFamily="34" charset="0"/>
              <a:buChar char="•"/>
            </a:pPr>
            <a:r>
              <a:rPr lang="en-US" sz="1300" dirty="0">
                <a:solidFill>
                  <a:srgbClr val="000000"/>
                </a:solidFill>
                <a:latin typeface="Plus Jakarta Sans Light" pitchFamily="34" charset="0"/>
                <a:ea typeface="Plus Jakarta Sans Light" pitchFamily="34" charset="-122"/>
              </a:rPr>
              <a:t>Clinical relevance is enhanced by its derivation from actual hospital radiographic studies and reports.</a:t>
            </a:r>
            <a:endParaRPr lang="en-IN" sz="1300" dirty="0">
              <a:solidFill>
                <a:srgbClr val="000000"/>
              </a:solidFill>
              <a:latin typeface="Plus Jakarta Sans Light" pitchFamily="34" charset="0"/>
              <a:ea typeface="Plus Jakarta Sans Light" pitchFamily="34" charset="-122"/>
            </a:endParaRPr>
          </a:p>
          <a:p>
            <a:pPr marL="285750" indent="-285750" algn="just">
              <a:buFont typeface="Arial" panose="020B0604020202020204" pitchFamily="34" charset="0"/>
              <a:buChar char="•"/>
            </a:pPr>
            <a:endParaRPr lang="en-US" sz="1200" b="1" dirty="0">
              <a:solidFill>
                <a:srgbClr val="000000"/>
              </a:solidFill>
              <a:latin typeface="Plus Jakarta Sans Light" pitchFamily="34" charset="0"/>
              <a:ea typeface="Plus Jakarta Sans Light" pitchFamily="34" charset="-122"/>
            </a:endParaRPr>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95430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664F4-474E-1044-1077-019E3B36A1D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C486333-2E5E-6EFA-9765-BC9BBD2C5FF4}"/>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1D826B2E-68B7-9E0E-D866-DDD0908F8028}"/>
              </a:ext>
            </a:extLst>
          </p:cNvPr>
          <p:cNvSpPr/>
          <p:nvPr/>
        </p:nvSpPr>
        <p:spPr>
          <a:xfrm>
            <a:off x="65314" y="0"/>
            <a:ext cx="8229600" cy="690699"/>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Proposed Architecture </a:t>
            </a:r>
            <a:endParaRPr lang="en-US" sz="3300" dirty="0"/>
          </a:p>
        </p:txBody>
      </p:sp>
      <p:pic>
        <p:nvPicPr>
          <p:cNvPr id="5" name="Picture 4">
            <a:extLst>
              <a:ext uri="{FF2B5EF4-FFF2-40B4-BE49-F238E27FC236}">
                <a16:creationId xmlns:a16="http://schemas.microsoft.com/office/drawing/2014/main" id="{93841851-6059-3DDD-9D9A-7371659ED546}"/>
              </a:ext>
            </a:extLst>
          </p:cNvPr>
          <p:cNvPicPr>
            <a:picLocks noChangeAspect="1"/>
          </p:cNvPicPr>
          <p:nvPr/>
        </p:nvPicPr>
        <p:blipFill>
          <a:blip r:embed="rId4"/>
          <a:stretch>
            <a:fillRect/>
          </a:stretch>
        </p:blipFill>
        <p:spPr>
          <a:xfrm>
            <a:off x="0" y="917151"/>
            <a:ext cx="9144000" cy="3741460"/>
          </a:xfrm>
          <a:prstGeom prst="rect">
            <a:avLst/>
          </a:prstGeom>
        </p:spPr>
      </p:pic>
    </p:spTree>
    <p:extLst>
      <p:ext uri="{BB962C8B-B14F-4D97-AF65-F5344CB8AC3E}">
        <p14:creationId xmlns:p14="http://schemas.microsoft.com/office/powerpoint/2010/main" val="3096055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02BE6-F184-5D2A-8C14-14E01676345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1E477C4-9C65-1014-09D1-E719ED5BAA7F}"/>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167E8EB1-B91C-0536-DE45-309AA325FE40}"/>
              </a:ext>
            </a:extLst>
          </p:cNvPr>
          <p:cNvSpPr/>
          <p:nvPr/>
        </p:nvSpPr>
        <p:spPr>
          <a:xfrm>
            <a:off x="65314" y="108065"/>
            <a:ext cx="8229600" cy="582634"/>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Proposed Training Scheme</a:t>
            </a:r>
            <a:endParaRPr lang="en-US" sz="3300" dirty="0"/>
          </a:p>
        </p:txBody>
      </p:sp>
      <p:pic>
        <p:nvPicPr>
          <p:cNvPr id="5" name="Picture 4">
            <a:extLst>
              <a:ext uri="{FF2B5EF4-FFF2-40B4-BE49-F238E27FC236}">
                <a16:creationId xmlns:a16="http://schemas.microsoft.com/office/drawing/2014/main" id="{D19E8DA9-3ABF-82BF-7ADC-C5F798517260}"/>
              </a:ext>
            </a:extLst>
          </p:cNvPr>
          <p:cNvPicPr>
            <a:picLocks noChangeAspect="1"/>
          </p:cNvPicPr>
          <p:nvPr/>
        </p:nvPicPr>
        <p:blipFill>
          <a:blip r:embed="rId3"/>
          <a:stretch>
            <a:fillRect/>
          </a:stretch>
        </p:blipFill>
        <p:spPr>
          <a:xfrm>
            <a:off x="1735844" y="757943"/>
            <a:ext cx="5410620" cy="4036422"/>
          </a:xfrm>
          <a:prstGeom prst="rect">
            <a:avLst/>
          </a:prstGeom>
        </p:spPr>
      </p:pic>
    </p:spTree>
    <p:extLst>
      <p:ext uri="{BB962C8B-B14F-4D97-AF65-F5344CB8AC3E}">
        <p14:creationId xmlns:p14="http://schemas.microsoft.com/office/powerpoint/2010/main" val="2966820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5CD46-A028-1748-45D6-D624C828BB4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0A7D26-3A4F-8C24-19DE-8760DF1F31E9}"/>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4475CA7E-2203-E7C5-CD89-106F2C797396}"/>
              </a:ext>
            </a:extLst>
          </p:cNvPr>
          <p:cNvSpPr/>
          <p:nvPr/>
        </p:nvSpPr>
        <p:spPr>
          <a:xfrm>
            <a:off x="65314" y="133004"/>
            <a:ext cx="8229600" cy="557695"/>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Performance of Avg AUC of Proposed Model</a:t>
            </a:r>
            <a:endParaRPr lang="en-US" sz="3300" dirty="0"/>
          </a:p>
        </p:txBody>
      </p:sp>
      <p:pic>
        <p:nvPicPr>
          <p:cNvPr id="5" name="Picture 4">
            <a:extLst>
              <a:ext uri="{FF2B5EF4-FFF2-40B4-BE49-F238E27FC236}">
                <a16:creationId xmlns:a16="http://schemas.microsoft.com/office/drawing/2014/main" id="{FC9AB671-5C70-DF8F-F7DD-3C4E663995DF}"/>
              </a:ext>
            </a:extLst>
          </p:cNvPr>
          <p:cNvPicPr>
            <a:picLocks noChangeAspect="1"/>
          </p:cNvPicPr>
          <p:nvPr/>
        </p:nvPicPr>
        <p:blipFill>
          <a:blip r:embed="rId3"/>
          <a:srcRect t="7638"/>
          <a:stretch/>
        </p:blipFill>
        <p:spPr>
          <a:xfrm>
            <a:off x="1131978" y="696904"/>
            <a:ext cx="6880044" cy="3848372"/>
          </a:xfrm>
          <a:prstGeom prst="rect">
            <a:avLst/>
          </a:prstGeom>
        </p:spPr>
      </p:pic>
      <p:sp>
        <p:nvSpPr>
          <p:cNvPr id="6" name="TextBox 5">
            <a:extLst>
              <a:ext uri="{FF2B5EF4-FFF2-40B4-BE49-F238E27FC236}">
                <a16:creationId xmlns:a16="http://schemas.microsoft.com/office/drawing/2014/main" id="{15803901-E8A9-F3AD-FA16-E3F0B7E40C53}"/>
              </a:ext>
            </a:extLst>
          </p:cNvPr>
          <p:cNvSpPr txBox="1"/>
          <p:nvPr/>
        </p:nvSpPr>
        <p:spPr>
          <a:xfrm>
            <a:off x="3358342" y="4545276"/>
            <a:ext cx="2236123" cy="369332"/>
          </a:xfrm>
          <a:prstGeom prst="rect">
            <a:avLst/>
          </a:prstGeom>
          <a:noFill/>
        </p:spPr>
        <p:txBody>
          <a:bodyPr wrap="square" rtlCol="0">
            <a:spAutoFit/>
          </a:bodyPr>
          <a:lstStyle/>
          <a:p>
            <a:pPr algn="ctr"/>
            <a:r>
              <a:rPr lang="en-US" dirty="0"/>
              <a:t>No of Epochs</a:t>
            </a:r>
            <a:endParaRPr lang="en-IN" dirty="0"/>
          </a:p>
        </p:txBody>
      </p:sp>
      <p:sp>
        <p:nvSpPr>
          <p:cNvPr id="7" name="TextBox 6">
            <a:extLst>
              <a:ext uri="{FF2B5EF4-FFF2-40B4-BE49-F238E27FC236}">
                <a16:creationId xmlns:a16="http://schemas.microsoft.com/office/drawing/2014/main" id="{59D2A4ED-2ED8-DCAF-2490-EC3FD992EA10}"/>
              </a:ext>
            </a:extLst>
          </p:cNvPr>
          <p:cNvSpPr txBox="1"/>
          <p:nvPr/>
        </p:nvSpPr>
        <p:spPr>
          <a:xfrm rot="16200000">
            <a:off x="-268975" y="2582804"/>
            <a:ext cx="2236123" cy="369332"/>
          </a:xfrm>
          <a:prstGeom prst="rect">
            <a:avLst/>
          </a:prstGeom>
          <a:noFill/>
        </p:spPr>
        <p:txBody>
          <a:bodyPr wrap="square" rtlCol="0">
            <a:spAutoFit/>
          </a:bodyPr>
          <a:lstStyle/>
          <a:p>
            <a:pPr algn="ctr"/>
            <a:r>
              <a:rPr lang="en-US" dirty="0"/>
              <a:t>Value of AUC</a:t>
            </a:r>
            <a:endParaRPr lang="en-IN" dirty="0"/>
          </a:p>
        </p:txBody>
      </p:sp>
    </p:spTree>
    <p:extLst>
      <p:ext uri="{BB962C8B-B14F-4D97-AF65-F5344CB8AC3E}">
        <p14:creationId xmlns:p14="http://schemas.microsoft.com/office/powerpoint/2010/main" val="2885074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24D4D-403E-B2BE-CD29-B47C825FBF2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CAA24AA-7F1A-D3B8-416E-DE07B7F8F947}"/>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75C6E565-B077-5804-CA57-6D8E63D6A21C}"/>
              </a:ext>
            </a:extLst>
          </p:cNvPr>
          <p:cNvSpPr/>
          <p:nvPr/>
        </p:nvSpPr>
        <p:spPr>
          <a:xfrm>
            <a:off x="65314" y="133004"/>
            <a:ext cx="8229600" cy="91440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Performance Analysis (Avg. AUC) for Different Encoder Architecture</a:t>
            </a:r>
            <a:endParaRPr lang="en-US" sz="3300" dirty="0"/>
          </a:p>
        </p:txBody>
      </p:sp>
      <p:sp>
        <p:nvSpPr>
          <p:cNvPr id="6" name="TextBox 5">
            <a:extLst>
              <a:ext uri="{FF2B5EF4-FFF2-40B4-BE49-F238E27FC236}">
                <a16:creationId xmlns:a16="http://schemas.microsoft.com/office/drawing/2014/main" id="{C1E102A8-8BBE-FC71-4D15-1917343F3AB2}"/>
              </a:ext>
            </a:extLst>
          </p:cNvPr>
          <p:cNvSpPr txBox="1"/>
          <p:nvPr/>
        </p:nvSpPr>
        <p:spPr>
          <a:xfrm>
            <a:off x="3358342" y="4545276"/>
            <a:ext cx="2236123" cy="369332"/>
          </a:xfrm>
          <a:prstGeom prst="rect">
            <a:avLst/>
          </a:prstGeom>
          <a:noFill/>
        </p:spPr>
        <p:txBody>
          <a:bodyPr wrap="square" rtlCol="0">
            <a:spAutoFit/>
          </a:bodyPr>
          <a:lstStyle/>
          <a:p>
            <a:pPr algn="ctr"/>
            <a:r>
              <a:rPr lang="en-US" dirty="0"/>
              <a:t>Base Model Names</a:t>
            </a:r>
            <a:endParaRPr lang="en-IN" dirty="0"/>
          </a:p>
        </p:txBody>
      </p:sp>
      <p:sp>
        <p:nvSpPr>
          <p:cNvPr id="7" name="TextBox 6">
            <a:extLst>
              <a:ext uri="{FF2B5EF4-FFF2-40B4-BE49-F238E27FC236}">
                <a16:creationId xmlns:a16="http://schemas.microsoft.com/office/drawing/2014/main" id="{19FA2588-29C8-900B-265D-F22D8C726C9E}"/>
              </a:ext>
            </a:extLst>
          </p:cNvPr>
          <p:cNvSpPr txBox="1"/>
          <p:nvPr/>
        </p:nvSpPr>
        <p:spPr>
          <a:xfrm rot="16200000">
            <a:off x="-638307" y="2604254"/>
            <a:ext cx="2236123" cy="369332"/>
          </a:xfrm>
          <a:prstGeom prst="rect">
            <a:avLst/>
          </a:prstGeom>
          <a:noFill/>
        </p:spPr>
        <p:txBody>
          <a:bodyPr wrap="square" rtlCol="0">
            <a:spAutoFit/>
          </a:bodyPr>
          <a:lstStyle/>
          <a:p>
            <a:pPr algn="ctr"/>
            <a:r>
              <a:rPr lang="en-US" dirty="0"/>
              <a:t>Performance</a:t>
            </a:r>
            <a:endParaRPr lang="en-IN" dirty="0"/>
          </a:p>
        </p:txBody>
      </p:sp>
      <p:pic>
        <p:nvPicPr>
          <p:cNvPr id="8" name="Picture 7">
            <a:extLst>
              <a:ext uri="{FF2B5EF4-FFF2-40B4-BE49-F238E27FC236}">
                <a16:creationId xmlns:a16="http://schemas.microsoft.com/office/drawing/2014/main" id="{2D7B4C23-C7C4-1D9B-83A5-88CCE3A75868}"/>
              </a:ext>
            </a:extLst>
          </p:cNvPr>
          <p:cNvPicPr>
            <a:picLocks noChangeAspect="1"/>
          </p:cNvPicPr>
          <p:nvPr/>
        </p:nvPicPr>
        <p:blipFill>
          <a:blip r:embed="rId3"/>
          <a:srcRect t="8248"/>
          <a:stretch/>
        </p:blipFill>
        <p:spPr>
          <a:xfrm>
            <a:off x="664421" y="1180407"/>
            <a:ext cx="8327321" cy="3217025"/>
          </a:xfrm>
          <a:prstGeom prst="rect">
            <a:avLst/>
          </a:prstGeom>
        </p:spPr>
      </p:pic>
    </p:spTree>
    <p:extLst>
      <p:ext uri="{BB962C8B-B14F-4D97-AF65-F5344CB8AC3E}">
        <p14:creationId xmlns:p14="http://schemas.microsoft.com/office/powerpoint/2010/main" val="73226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62915"/>
            <a:ext cx="8229600" cy="274320"/>
          </a:xfrm>
          <a:prstGeom prst="rect">
            <a:avLst/>
          </a:prstGeom>
          <a:noFill/>
          <a:ln/>
        </p:spPr>
        <p:txBody>
          <a:bodyPr wrap="square" rtlCol="0" anchor="ctr"/>
          <a:lstStyle/>
          <a:p>
            <a:pPr marL="0" indent="0" algn="l">
              <a:buNone/>
            </a:pPr>
            <a:r>
              <a:rPr lang="en-US" sz="3200" b="1" dirty="0">
                <a:solidFill>
                  <a:srgbClr val="17A33E"/>
                </a:solidFill>
                <a:latin typeface="Plus Jakarta Sans" pitchFamily="34" charset="0"/>
                <a:ea typeface="Plus Jakarta Sans" pitchFamily="34" charset="-122"/>
                <a:cs typeface="Plus Jakarta Sans" pitchFamily="34" charset="-120"/>
              </a:rPr>
              <a:t>Table of Contents</a:t>
            </a:r>
            <a:endParaRPr lang="en-US" sz="3200" dirty="0"/>
          </a:p>
        </p:txBody>
      </p:sp>
      <p:grpSp>
        <p:nvGrpSpPr>
          <p:cNvPr id="44" name="Group 43">
            <a:extLst>
              <a:ext uri="{FF2B5EF4-FFF2-40B4-BE49-F238E27FC236}">
                <a16:creationId xmlns:a16="http://schemas.microsoft.com/office/drawing/2014/main" id="{0BBF6765-1B05-2A36-2473-6AD08928F268}"/>
              </a:ext>
            </a:extLst>
          </p:cNvPr>
          <p:cNvGrpSpPr/>
          <p:nvPr/>
        </p:nvGrpSpPr>
        <p:grpSpPr>
          <a:xfrm>
            <a:off x="581298" y="1018088"/>
            <a:ext cx="3703320" cy="514350"/>
            <a:chOff x="594360" y="1285875"/>
            <a:chExt cx="3703320" cy="514350"/>
          </a:xfrm>
        </p:grpSpPr>
        <p:sp>
          <p:nvSpPr>
            <p:cNvPr id="4" name="Shape 1"/>
            <p:cNvSpPr/>
            <p:nvPr/>
          </p:nvSpPr>
          <p:spPr>
            <a:xfrm>
              <a:off x="731520" y="1285875"/>
              <a:ext cx="3474720" cy="514350"/>
            </a:xfrm>
            <a:prstGeom prst="roundRect">
              <a:avLst>
                <a:gd name="adj" fmla="val 88889"/>
              </a:avLst>
            </a:prstGeom>
            <a:solidFill>
              <a:srgbClr val="E8FFEF"/>
            </a:solidFill>
            <a:ln w="12700">
              <a:solidFill>
                <a:srgbClr val="17A33E"/>
              </a:solidFill>
              <a:prstDash val="solid"/>
            </a:ln>
          </p:spPr>
        </p:sp>
        <p:sp>
          <p:nvSpPr>
            <p:cNvPr id="5" name="Shape 2"/>
            <p:cNvSpPr/>
            <p:nvPr/>
          </p:nvSpPr>
          <p:spPr>
            <a:xfrm>
              <a:off x="594360" y="1337310"/>
              <a:ext cx="411480" cy="411480"/>
            </a:xfrm>
            <a:prstGeom prst="ellipse">
              <a:avLst/>
            </a:prstGeom>
            <a:solidFill>
              <a:srgbClr val="FFFFFF"/>
            </a:solidFill>
            <a:ln w="50800">
              <a:solidFill>
                <a:srgbClr val="FFFFFF"/>
              </a:solidFill>
              <a:prstDash val="solid"/>
            </a:ln>
          </p:spPr>
        </p:sp>
        <p:sp>
          <p:nvSpPr>
            <p:cNvPr id="6" name="Shape 3"/>
            <p:cNvSpPr/>
            <p:nvPr/>
          </p:nvSpPr>
          <p:spPr>
            <a:xfrm>
              <a:off x="640080" y="1388745"/>
              <a:ext cx="320040" cy="308610"/>
            </a:xfrm>
            <a:prstGeom prst="ellipse">
              <a:avLst/>
            </a:prstGeom>
            <a:solidFill>
              <a:srgbClr val="17A33E"/>
            </a:solidFill>
            <a:ln w="50800">
              <a:solidFill>
                <a:srgbClr val="17A33E"/>
              </a:solidFill>
              <a:prstDash val="solid"/>
            </a:ln>
          </p:spPr>
        </p:sp>
        <p:sp>
          <p:nvSpPr>
            <p:cNvPr id="7" name="Text 4"/>
            <p:cNvSpPr/>
            <p:nvPr/>
          </p:nvSpPr>
          <p:spPr>
            <a:xfrm>
              <a:off x="640080" y="1337310"/>
              <a:ext cx="365760" cy="411480"/>
            </a:xfrm>
            <a:prstGeom prst="rect">
              <a:avLst/>
            </a:prstGeom>
            <a:noFill/>
            <a:ln/>
          </p:spPr>
          <p:txBody>
            <a:bodyPr wrap="square" rtlCol="0" anchor="ctr"/>
            <a:lstStyle/>
            <a:p>
              <a:pPr marL="0" indent="0" algn="ctr">
                <a:buNone/>
              </a:pPr>
              <a:r>
                <a:rPr lang="en-US" sz="1400" b="1" dirty="0">
                  <a:solidFill>
                    <a:srgbClr val="FFFFFF"/>
                  </a:solidFill>
                  <a:latin typeface="Plus Jakarta Sans" pitchFamily="34" charset="0"/>
                  <a:ea typeface="Plus Jakarta Sans" pitchFamily="34" charset="-122"/>
                  <a:cs typeface="Plus Jakarta Sans" pitchFamily="34" charset="-120"/>
                </a:rPr>
                <a:t>1</a:t>
              </a:r>
              <a:endParaRPr lang="en-US" sz="1400" dirty="0"/>
            </a:p>
          </p:txBody>
        </p:sp>
        <p:sp>
          <p:nvSpPr>
            <p:cNvPr id="8" name="Text 5"/>
            <p:cNvSpPr/>
            <p:nvPr/>
          </p:nvSpPr>
          <p:spPr>
            <a:xfrm>
              <a:off x="1097280" y="1337310"/>
              <a:ext cx="3200400" cy="411480"/>
            </a:xfrm>
            <a:prstGeom prst="rect">
              <a:avLst/>
            </a:prstGeom>
            <a:noFill/>
            <a:ln/>
          </p:spPr>
          <p:txBody>
            <a:bodyPr wrap="square" rtlCol="0" anchor="ctr"/>
            <a:lstStyle/>
            <a:p>
              <a:pPr marL="0" indent="0" algn="l">
                <a:buNone/>
              </a:pPr>
              <a:r>
                <a:rPr lang="en-US" sz="1400" b="1" dirty="0">
                  <a:solidFill>
                    <a:srgbClr val="000000"/>
                  </a:solidFill>
                  <a:latin typeface="Plus Jakarta Sans" pitchFamily="34" charset="0"/>
                  <a:ea typeface="Plus Jakarta Sans" pitchFamily="34" charset="-122"/>
                  <a:cs typeface="Plus Jakarta Sans" pitchFamily="34" charset="-120"/>
                </a:rPr>
                <a:t>Introduction</a:t>
              </a:r>
              <a:endParaRPr lang="en-US" sz="1400" dirty="0"/>
            </a:p>
          </p:txBody>
        </p:sp>
      </p:grpSp>
      <p:grpSp>
        <p:nvGrpSpPr>
          <p:cNvPr id="45" name="Group 44">
            <a:extLst>
              <a:ext uri="{FF2B5EF4-FFF2-40B4-BE49-F238E27FC236}">
                <a16:creationId xmlns:a16="http://schemas.microsoft.com/office/drawing/2014/main" id="{8409EA37-893E-EF32-5D2F-A68EAC357DE0}"/>
              </a:ext>
            </a:extLst>
          </p:cNvPr>
          <p:cNvGrpSpPr/>
          <p:nvPr/>
        </p:nvGrpSpPr>
        <p:grpSpPr>
          <a:xfrm>
            <a:off x="594360" y="1822270"/>
            <a:ext cx="3703320" cy="514350"/>
            <a:chOff x="594360" y="2057400"/>
            <a:chExt cx="3703320" cy="514350"/>
          </a:xfrm>
        </p:grpSpPr>
        <p:sp>
          <p:nvSpPr>
            <p:cNvPr id="9" name="Shape 6"/>
            <p:cNvSpPr/>
            <p:nvPr/>
          </p:nvSpPr>
          <p:spPr>
            <a:xfrm>
              <a:off x="731520" y="2057400"/>
              <a:ext cx="3474720" cy="514350"/>
            </a:xfrm>
            <a:prstGeom prst="roundRect">
              <a:avLst>
                <a:gd name="adj" fmla="val 88889"/>
              </a:avLst>
            </a:prstGeom>
            <a:solidFill>
              <a:srgbClr val="E8FFEF"/>
            </a:solidFill>
            <a:ln w="12700">
              <a:solidFill>
                <a:srgbClr val="17A33E"/>
              </a:solidFill>
              <a:prstDash val="solid"/>
            </a:ln>
          </p:spPr>
        </p:sp>
        <p:sp>
          <p:nvSpPr>
            <p:cNvPr id="10" name="Shape 7"/>
            <p:cNvSpPr/>
            <p:nvPr/>
          </p:nvSpPr>
          <p:spPr>
            <a:xfrm>
              <a:off x="594360" y="2108835"/>
              <a:ext cx="411480" cy="411480"/>
            </a:xfrm>
            <a:prstGeom prst="ellipse">
              <a:avLst/>
            </a:prstGeom>
            <a:solidFill>
              <a:srgbClr val="FFFFFF"/>
            </a:solidFill>
            <a:ln w="50800">
              <a:solidFill>
                <a:srgbClr val="FFFFFF"/>
              </a:solidFill>
              <a:prstDash val="solid"/>
            </a:ln>
          </p:spPr>
        </p:sp>
        <p:sp>
          <p:nvSpPr>
            <p:cNvPr id="11" name="Shape 8"/>
            <p:cNvSpPr/>
            <p:nvPr/>
          </p:nvSpPr>
          <p:spPr>
            <a:xfrm>
              <a:off x="640080" y="2160270"/>
              <a:ext cx="320040" cy="308610"/>
            </a:xfrm>
            <a:prstGeom prst="ellipse">
              <a:avLst/>
            </a:prstGeom>
            <a:solidFill>
              <a:srgbClr val="17A33E"/>
            </a:solidFill>
            <a:ln w="50800">
              <a:solidFill>
                <a:srgbClr val="17A33E"/>
              </a:solidFill>
              <a:prstDash val="solid"/>
            </a:ln>
          </p:spPr>
        </p:sp>
        <p:sp>
          <p:nvSpPr>
            <p:cNvPr id="12" name="Text 9"/>
            <p:cNvSpPr/>
            <p:nvPr/>
          </p:nvSpPr>
          <p:spPr>
            <a:xfrm>
              <a:off x="640080" y="2108835"/>
              <a:ext cx="365760" cy="411480"/>
            </a:xfrm>
            <a:prstGeom prst="rect">
              <a:avLst/>
            </a:prstGeom>
            <a:noFill/>
            <a:ln/>
          </p:spPr>
          <p:txBody>
            <a:bodyPr wrap="square" rtlCol="0" anchor="ctr"/>
            <a:lstStyle/>
            <a:p>
              <a:pPr marL="0" indent="0" algn="ctr">
                <a:buNone/>
              </a:pPr>
              <a:r>
                <a:rPr lang="en-US" sz="1400" b="1" dirty="0">
                  <a:solidFill>
                    <a:srgbClr val="FFFFFF"/>
                  </a:solidFill>
                  <a:latin typeface="Plus Jakarta Sans" pitchFamily="34" charset="0"/>
                  <a:ea typeface="Plus Jakarta Sans" pitchFamily="34" charset="-122"/>
                  <a:cs typeface="Plus Jakarta Sans" pitchFamily="34" charset="-120"/>
                </a:rPr>
                <a:t>2</a:t>
              </a:r>
              <a:endParaRPr lang="en-US" sz="1400" dirty="0"/>
            </a:p>
          </p:txBody>
        </p:sp>
        <p:sp>
          <p:nvSpPr>
            <p:cNvPr id="13" name="Text 10"/>
            <p:cNvSpPr/>
            <p:nvPr/>
          </p:nvSpPr>
          <p:spPr>
            <a:xfrm>
              <a:off x="1097280" y="2108835"/>
              <a:ext cx="3200400" cy="411480"/>
            </a:xfrm>
            <a:prstGeom prst="rect">
              <a:avLst/>
            </a:prstGeom>
            <a:noFill/>
            <a:ln/>
          </p:spPr>
          <p:txBody>
            <a:bodyPr wrap="square" rtlCol="0" anchor="ctr"/>
            <a:lstStyle/>
            <a:p>
              <a:pPr marL="0" indent="0" algn="l">
                <a:buNone/>
              </a:pPr>
              <a:r>
                <a:rPr lang="en-US" sz="1400" b="1" dirty="0">
                  <a:solidFill>
                    <a:srgbClr val="000000"/>
                  </a:solidFill>
                  <a:latin typeface="Plus Jakarta Sans" pitchFamily="34" charset="0"/>
                  <a:ea typeface="Plus Jakarta Sans" pitchFamily="34" charset="-122"/>
                  <a:cs typeface="Plus Jakarta Sans" pitchFamily="34" charset="-120"/>
                </a:rPr>
                <a:t>Literature Review</a:t>
              </a:r>
              <a:endParaRPr lang="en-US" sz="1400" dirty="0"/>
            </a:p>
          </p:txBody>
        </p:sp>
      </p:grpSp>
      <p:grpSp>
        <p:nvGrpSpPr>
          <p:cNvPr id="46" name="Group 45">
            <a:extLst>
              <a:ext uri="{FF2B5EF4-FFF2-40B4-BE49-F238E27FC236}">
                <a16:creationId xmlns:a16="http://schemas.microsoft.com/office/drawing/2014/main" id="{0975647B-D6D1-1326-5400-E81900E8013B}"/>
              </a:ext>
            </a:extLst>
          </p:cNvPr>
          <p:cNvGrpSpPr/>
          <p:nvPr/>
        </p:nvGrpSpPr>
        <p:grpSpPr>
          <a:xfrm>
            <a:off x="594360" y="2652578"/>
            <a:ext cx="3703320" cy="514350"/>
            <a:chOff x="594360" y="2828925"/>
            <a:chExt cx="3703320" cy="514350"/>
          </a:xfrm>
        </p:grpSpPr>
        <p:sp>
          <p:nvSpPr>
            <p:cNvPr id="14" name="Shape 11"/>
            <p:cNvSpPr/>
            <p:nvPr/>
          </p:nvSpPr>
          <p:spPr>
            <a:xfrm>
              <a:off x="731520" y="2828925"/>
              <a:ext cx="3474720" cy="514350"/>
            </a:xfrm>
            <a:prstGeom prst="roundRect">
              <a:avLst>
                <a:gd name="adj" fmla="val 88889"/>
              </a:avLst>
            </a:prstGeom>
            <a:solidFill>
              <a:srgbClr val="E8FFEF"/>
            </a:solidFill>
            <a:ln w="12700">
              <a:solidFill>
                <a:srgbClr val="17A33E"/>
              </a:solidFill>
              <a:prstDash val="solid"/>
            </a:ln>
          </p:spPr>
        </p:sp>
        <p:sp>
          <p:nvSpPr>
            <p:cNvPr id="15" name="Shape 12"/>
            <p:cNvSpPr/>
            <p:nvPr/>
          </p:nvSpPr>
          <p:spPr>
            <a:xfrm>
              <a:off x="594360" y="2880360"/>
              <a:ext cx="411480" cy="411480"/>
            </a:xfrm>
            <a:prstGeom prst="ellipse">
              <a:avLst/>
            </a:prstGeom>
            <a:solidFill>
              <a:srgbClr val="FFFFFF"/>
            </a:solidFill>
            <a:ln w="50800">
              <a:solidFill>
                <a:srgbClr val="FFFFFF"/>
              </a:solidFill>
              <a:prstDash val="solid"/>
            </a:ln>
          </p:spPr>
        </p:sp>
        <p:sp>
          <p:nvSpPr>
            <p:cNvPr id="16" name="Shape 13"/>
            <p:cNvSpPr/>
            <p:nvPr/>
          </p:nvSpPr>
          <p:spPr>
            <a:xfrm>
              <a:off x="640080" y="2931795"/>
              <a:ext cx="320040" cy="308610"/>
            </a:xfrm>
            <a:prstGeom prst="ellipse">
              <a:avLst/>
            </a:prstGeom>
            <a:solidFill>
              <a:srgbClr val="17A33E"/>
            </a:solidFill>
            <a:ln w="50800">
              <a:solidFill>
                <a:srgbClr val="17A33E"/>
              </a:solidFill>
              <a:prstDash val="solid"/>
            </a:ln>
          </p:spPr>
        </p:sp>
        <p:sp>
          <p:nvSpPr>
            <p:cNvPr id="17" name="Text 14"/>
            <p:cNvSpPr/>
            <p:nvPr/>
          </p:nvSpPr>
          <p:spPr>
            <a:xfrm>
              <a:off x="640080" y="2880360"/>
              <a:ext cx="365760" cy="411480"/>
            </a:xfrm>
            <a:prstGeom prst="rect">
              <a:avLst/>
            </a:prstGeom>
            <a:noFill/>
            <a:ln/>
          </p:spPr>
          <p:txBody>
            <a:bodyPr wrap="square" rtlCol="0" anchor="ctr"/>
            <a:lstStyle/>
            <a:p>
              <a:pPr marL="0" indent="0" algn="ctr">
                <a:buNone/>
              </a:pPr>
              <a:r>
                <a:rPr lang="en-US" sz="1400" b="1" dirty="0">
                  <a:solidFill>
                    <a:srgbClr val="FFFFFF"/>
                  </a:solidFill>
                  <a:latin typeface="Plus Jakarta Sans" pitchFamily="34" charset="0"/>
                  <a:ea typeface="Plus Jakarta Sans" pitchFamily="34" charset="-122"/>
                  <a:cs typeface="Plus Jakarta Sans" pitchFamily="34" charset="-120"/>
                </a:rPr>
                <a:t>3</a:t>
              </a:r>
              <a:endParaRPr lang="en-US" sz="1400" dirty="0"/>
            </a:p>
          </p:txBody>
        </p:sp>
        <p:sp>
          <p:nvSpPr>
            <p:cNvPr id="18" name="Text 15"/>
            <p:cNvSpPr/>
            <p:nvPr/>
          </p:nvSpPr>
          <p:spPr>
            <a:xfrm>
              <a:off x="1097280" y="2880360"/>
              <a:ext cx="3200400" cy="411480"/>
            </a:xfrm>
            <a:prstGeom prst="rect">
              <a:avLst/>
            </a:prstGeom>
            <a:noFill/>
            <a:ln/>
          </p:spPr>
          <p:txBody>
            <a:bodyPr wrap="square" rtlCol="0" anchor="ctr"/>
            <a:lstStyle/>
            <a:p>
              <a:pPr marL="0" indent="0" algn="l">
                <a:buNone/>
              </a:pPr>
              <a:r>
                <a:rPr lang="en-US" sz="1400" b="1" dirty="0">
                  <a:solidFill>
                    <a:srgbClr val="000000"/>
                  </a:solidFill>
                  <a:latin typeface="Plus Jakarta Sans" pitchFamily="34" charset="0"/>
                  <a:ea typeface="Plus Jakarta Sans" pitchFamily="34" charset="-122"/>
                  <a:cs typeface="Plus Jakarta Sans" pitchFamily="34" charset="-120"/>
                </a:rPr>
                <a:t>Motivation</a:t>
              </a:r>
              <a:endParaRPr lang="en-US" sz="1400" dirty="0"/>
            </a:p>
          </p:txBody>
        </p:sp>
      </p:grpSp>
      <p:grpSp>
        <p:nvGrpSpPr>
          <p:cNvPr id="47" name="Group 46">
            <a:extLst>
              <a:ext uri="{FF2B5EF4-FFF2-40B4-BE49-F238E27FC236}">
                <a16:creationId xmlns:a16="http://schemas.microsoft.com/office/drawing/2014/main" id="{03C0E754-45C8-69B2-B1E8-AA83C3EB4C19}"/>
              </a:ext>
            </a:extLst>
          </p:cNvPr>
          <p:cNvGrpSpPr/>
          <p:nvPr/>
        </p:nvGrpSpPr>
        <p:grpSpPr>
          <a:xfrm>
            <a:off x="594360" y="3482888"/>
            <a:ext cx="3703320" cy="514350"/>
            <a:chOff x="594360" y="3600450"/>
            <a:chExt cx="3703320" cy="514350"/>
          </a:xfrm>
        </p:grpSpPr>
        <p:sp>
          <p:nvSpPr>
            <p:cNvPr id="19" name="Shape 16"/>
            <p:cNvSpPr/>
            <p:nvPr/>
          </p:nvSpPr>
          <p:spPr>
            <a:xfrm>
              <a:off x="731520" y="3600450"/>
              <a:ext cx="3474720" cy="514350"/>
            </a:xfrm>
            <a:prstGeom prst="roundRect">
              <a:avLst>
                <a:gd name="adj" fmla="val 88889"/>
              </a:avLst>
            </a:prstGeom>
            <a:solidFill>
              <a:srgbClr val="E8FFEF"/>
            </a:solidFill>
            <a:ln w="12700">
              <a:solidFill>
                <a:srgbClr val="17A33E"/>
              </a:solidFill>
              <a:prstDash val="solid"/>
            </a:ln>
          </p:spPr>
        </p:sp>
        <p:sp>
          <p:nvSpPr>
            <p:cNvPr id="20" name="Shape 17"/>
            <p:cNvSpPr/>
            <p:nvPr/>
          </p:nvSpPr>
          <p:spPr>
            <a:xfrm>
              <a:off x="594360" y="3651885"/>
              <a:ext cx="411480" cy="411480"/>
            </a:xfrm>
            <a:prstGeom prst="ellipse">
              <a:avLst/>
            </a:prstGeom>
            <a:solidFill>
              <a:srgbClr val="FFFFFF"/>
            </a:solidFill>
            <a:ln w="50800">
              <a:solidFill>
                <a:srgbClr val="FFFFFF"/>
              </a:solidFill>
              <a:prstDash val="solid"/>
            </a:ln>
          </p:spPr>
        </p:sp>
        <p:sp>
          <p:nvSpPr>
            <p:cNvPr id="21" name="Shape 18"/>
            <p:cNvSpPr/>
            <p:nvPr/>
          </p:nvSpPr>
          <p:spPr>
            <a:xfrm>
              <a:off x="640080" y="3703320"/>
              <a:ext cx="320040" cy="308610"/>
            </a:xfrm>
            <a:prstGeom prst="ellipse">
              <a:avLst/>
            </a:prstGeom>
            <a:solidFill>
              <a:srgbClr val="17A33E"/>
            </a:solidFill>
            <a:ln w="50800">
              <a:solidFill>
                <a:srgbClr val="17A33E"/>
              </a:solidFill>
              <a:prstDash val="solid"/>
            </a:ln>
          </p:spPr>
        </p:sp>
        <p:sp>
          <p:nvSpPr>
            <p:cNvPr id="22" name="Text 19"/>
            <p:cNvSpPr/>
            <p:nvPr/>
          </p:nvSpPr>
          <p:spPr>
            <a:xfrm>
              <a:off x="640080" y="3651885"/>
              <a:ext cx="365760" cy="411480"/>
            </a:xfrm>
            <a:prstGeom prst="rect">
              <a:avLst/>
            </a:prstGeom>
            <a:noFill/>
            <a:ln/>
          </p:spPr>
          <p:txBody>
            <a:bodyPr wrap="square" rtlCol="0" anchor="ctr"/>
            <a:lstStyle/>
            <a:p>
              <a:pPr marL="0" indent="0" algn="ctr">
                <a:buNone/>
              </a:pPr>
              <a:r>
                <a:rPr lang="en-US" sz="1400" b="1" dirty="0">
                  <a:solidFill>
                    <a:srgbClr val="FFFFFF"/>
                  </a:solidFill>
                  <a:latin typeface="Plus Jakarta Sans" pitchFamily="34" charset="0"/>
                  <a:ea typeface="Plus Jakarta Sans" pitchFamily="34" charset="-122"/>
                  <a:cs typeface="Plus Jakarta Sans" pitchFamily="34" charset="-120"/>
                </a:rPr>
                <a:t>4</a:t>
              </a:r>
              <a:endParaRPr lang="en-US" sz="1400" dirty="0"/>
            </a:p>
          </p:txBody>
        </p:sp>
        <p:sp>
          <p:nvSpPr>
            <p:cNvPr id="23" name="Text 20"/>
            <p:cNvSpPr/>
            <p:nvPr/>
          </p:nvSpPr>
          <p:spPr>
            <a:xfrm>
              <a:off x="1097280" y="3651885"/>
              <a:ext cx="3200400" cy="411480"/>
            </a:xfrm>
            <a:prstGeom prst="rect">
              <a:avLst/>
            </a:prstGeom>
            <a:noFill/>
            <a:ln/>
          </p:spPr>
          <p:txBody>
            <a:bodyPr wrap="square" rtlCol="0" anchor="ctr"/>
            <a:lstStyle/>
            <a:p>
              <a:pPr marL="0" indent="0" algn="l">
                <a:buNone/>
              </a:pPr>
              <a:r>
                <a:rPr lang="en-US" sz="1400" b="1" dirty="0">
                  <a:solidFill>
                    <a:srgbClr val="000000"/>
                  </a:solidFill>
                  <a:latin typeface="Plus Jakarta Sans" pitchFamily="34" charset="0"/>
                  <a:ea typeface="Plus Jakarta Sans" pitchFamily="34" charset="-122"/>
                  <a:cs typeface="Plus Jakarta Sans" pitchFamily="34" charset="-120"/>
                </a:rPr>
                <a:t>Problem Statements &amp; Methodology</a:t>
              </a:r>
              <a:endParaRPr lang="en-US" sz="1400" dirty="0"/>
            </a:p>
          </p:txBody>
        </p:sp>
      </p:grpSp>
      <p:sp>
        <p:nvSpPr>
          <p:cNvPr id="24" name="Shape 21"/>
          <p:cNvSpPr/>
          <p:nvPr/>
        </p:nvSpPr>
        <p:spPr>
          <a:xfrm>
            <a:off x="751136" y="4290318"/>
            <a:ext cx="3474720" cy="514350"/>
          </a:xfrm>
          <a:prstGeom prst="roundRect">
            <a:avLst>
              <a:gd name="adj" fmla="val 88889"/>
            </a:avLst>
          </a:prstGeom>
          <a:solidFill>
            <a:srgbClr val="E8FFEF"/>
          </a:solidFill>
          <a:ln w="12700">
            <a:solidFill>
              <a:srgbClr val="17A33E"/>
            </a:solidFill>
            <a:prstDash val="solid"/>
          </a:ln>
        </p:spPr>
      </p:sp>
      <p:sp>
        <p:nvSpPr>
          <p:cNvPr id="25" name="Shape 22"/>
          <p:cNvSpPr/>
          <p:nvPr/>
        </p:nvSpPr>
        <p:spPr>
          <a:xfrm>
            <a:off x="613976" y="4341753"/>
            <a:ext cx="411480" cy="411480"/>
          </a:xfrm>
          <a:prstGeom prst="ellipse">
            <a:avLst/>
          </a:prstGeom>
          <a:solidFill>
            <a:srgbClr val="FFFFFF"/>
          </a:solidFill>
          <a:ln w="50800">
            <a:solidFill>
              <a:srgbClr val="FFFFFF"/>
            </a:solidFill>
            <a:prstDash val="solid"/>
          </a:ln>
        </p:spPr>
      </p:sp>
      <p:sp>
        <p:nvSpPr>
          <p:cNvPr id="26" name="Shape 23"/>
          <p:cNvSpPr/>
          <p:nvPr/>
        </p:nvSpPr>
        <p:spPr>
          <a:xfrm>
            <a:off x="659696" y="4393188"/>
            <a:ext cx="320040" cy="308610"/>
          </a:xfrm>
          <a:prstGeom prst="ellipse">
            <a:avLst/>
          </a:prstGeom>
          <a:solidFill>
            <a:srgbClr val="17A33E"/>
          </a:solidFill>
          <a:ln w="50800">
            <a:solidFill>
              <a:srgbClr val="17A33E"/>
            </a:solidFill>
            <a:prstDash val="solid"/>
          </a:ln>
        </p:spPr>
      </p:sp>
      <p:sp>
        <p:nvSpPr>
          <p:cNvPr id="27" name="Text 24"/>
          <p:cNvSpPr/>
          <p:nvPr/>
        </p:nvSpPr>
        <p:spPr>
          <a:xfrm>
            <a:off x="659696" y="4341753"/>
            <a:ext cx="365760" cy="411480"/>
          </a:xfrm>
          <a:prstGeom prst="rect">
            <a:avLst/>
          </a:prstGeom>
          <a:noFill/>
          <a:ln/>
        </p:spPr>
        <p:txBody>
          <a:bodyPr wrap="square" rtlCol="0" anchor="ctr"/>
          <a:lstStyle/>
          <a:p>
            <a:pPr marL="0" indent="0" algn="ctr">
              <a:buNone/>
            </a:pPr>
            <a:r>
              <a:rPr lang="en-US" sz="1400" b="1" dirty="0">
                <a:solidFill>
                  <a:srgbClr val="FFFFFF"/>
                </a:solidFill>
                <a:latin typeface="Plus Jakarta Sans" pitchFamily="34" charset="0"/>
                <a:ea typeface="Plus Jakarta Sans" pitchFamily="34" charset="-122"/>
                <a:cs typeface="Plus Jakarta Sans" pitchFamily="34" charset="-120"/>
              </a:rPr>
              <a:t>5</a:t>
            </a:r>
            <a:endParaRPr lang="en-US" sz="1400" dirty="0"/>
          </a:p>
        </p:txBody>
      </p:sp>
      <p:sp>
        <p:nvSpPr>
          <p:cNvPr id="28" name="Text 25"/>
          <p:cNvSpPr/>
          <p:nvPr/>
        </p:nvSpPr>
        <p:spPr>
          <a:xfrm>
            <a:off x="1116896" y="4341753"/>
            <a:ext cx="3200400" cy="411480"/>
          </a:xfrm>
          <a:prstGeom prst="rect">
            <a:avLst/>
          </a:prstGeom>
          <a:noFill/>
          <a:ln/>
        </p:spPr>
        <p:txBody>
          <a:bodyPr wrap="square" rtlCol="0" anchor="ctr"/>
          <a:lstStyle/>
          <a:p>
            <a:pPr marL="0" indent="0" algn="l">
              <a:buNone/>
            </a:pPr>
            <a:r>
              <a:rPr lang="en-US" sz="1400" b="1" dirty="0">
                <a:solidFill>
                  <a:srgbClr val="000000"/>
                </a:solidFill>
                <a:latin typeface="Plus Jakarta Sans" pitchFamily="34" charset="0"/>
                <a:ea typeface="Plus Jakarta Sans" pitchFamily="34" charset="-122"/>
                <a:cs typeface="Plus Jakarta Sans" pitchFamily="34" charset="-120"/>
              </a:rPr>
              <a:t>References</a:t>
            </a:r>
            <a:endParaRPr lang="en-US" sz="1400" dirty="0"/>
          </a:p>
        </p:txBody>
      </p:sp>
      <p:sp>
        <p:nvSpPr>
          <p:cNvPr id="32" name="Text 29"/>
          <p:cNvSpPr/>
          <p:nvPr/>
        </p:nvSpPr>
        <p:spPr>
          <a:xfrm>
            <a:off x="4937760" y="2108835"/>
            <a:ext cx="365760" cy="411480"/>
          </a:xfrm>
          <a:prstGeom prst="rect">
            <a:avLst/>
          </a:prstGeom>
          <a:noFill/>
          <a:ln/>
        </p:spPr>
        <p:txBody>
          <a:bodyPr wrap="square" rtlCol="0" anchor="ctr"/>
          <a:lstStyle/>
          <a:p>
            <a:pPr marL="0" indent="0" algn="ctr">
              <a:buNone/>
            </a:pPr>
            <a:r>
              <a:rPr lang="en-US" sz="1400" b="1" dirty="0">
                <a:solidFill>
                  <a:srgbClr val="FFFFFF"/>
                </a:solidFill>
                <a:latin typeface="Plus Jakarta Sans" pitchFamily="34" charset="0"/>
                <a:ea typeface="Plus Jakarta Sans" pitchFamily="34" charset="-122"/>
                <a:cs typeface="Plus Jakarta Sans" pitchFamily="34" charset="-120"/>
              </a:rPr>
              <a:t>6</a:t>
            </a:r>
            <a:endParaRPr lang="en-US" sz="1400" dirty="0"/>
          </a:p>
        </p:txBody>
      </p:sp>
      <p:sp>
        <p:nvSpPr>
          <p:cNvPr id="37" name="Text 34"/>
          <p:cNvSpPr/>
          <p:nvPr/>
        </p:nvSpPr>
        <p:spPr>
          <a:xfrm>
            <a:off x="4937760" y="2880360"/>
            <a:ext cx="365760" cy="411480"/>
          </a:xfrm>
          <a:prstGeom prst="rect">
            <a:avLst/>
          </a:prstGeom>
          <a:noFill/>
          <a:ln/>
        </p:spPr>
        <p:txBody>
          <a:bodyPr wrap="square" rtlCol="0" anchor="ctr"/>
          <a:lstStyle/>
          <a:p>
            <a:pPr marL="0" indent="0" algn="ctr">
              <a:buNone/>
            </a:pPr>
            <a:r>
              <a:rPr lang="en-US" sz="1400" b="1" dirty="0">
                <a:solidFill>
                  <a:srgbClr val="FFFFFF"/>
                </a:solidFill>
                <a:latin typeface="Plus Jakarta Sans" pitchFamily="34" charset="0"/>
                <a:ea typeface="Plus Jakarta Sans" pitchFamily="34" charset="-122"/>
                <a:cs typeface="Plus Jakarta Sans" pitchFamily="34" charset="-120"/>
              </a:rPr>
              <a:t>7</a:t>
            </a:r>
            <a:endParaRPr lang="en-US" sz="1400" dirty="0"/>
          </a:p>
        </p:txBody>
      </p:sp>
      <p:sp>
        <p:nvSpPr>
          <p:cNvPr id="42" name="Text 39"/>
          <p:cNvSpPr/>
          <p:nvPr/>
        </p:nvSpPr>
        <p:spPr>
          <a:xfrm>
            <a:off x="4937760" y="3651885"/>
            <a:ext cx="365760" cy="411480"/>
          </a:xfrm>
          <a:prstGeom prst="rect">
            <a:avLst/>
          </a:prstGeom>
          <a:noFill/>
          <a:ln/>
        </p:spPr>
        <p:txBody>
          <a:bodyPr wrap="square" rtlCol="0" anchor="ctr"/>
          <a:lstStyle/>
          <a:p>
            <a:pPr marL="0" indent="0" algn="ctr">
              <a:buNone/>
            </a:pPr>
            <a:r>
              <a:rPr lang="en-US" sz="1400" b="1" dirty="0">
                <a:solidFill>
                  <a:srgbClr val="FFFFFF"/>
                </a:solidFill>
                <a:latin typeface="Plus Jakarta Sans" pitchFamily="34" charset="0"/>
                <a:ea typeface="Plus Jakarta Sans" pitchFamily="34" charset="-122"/>
                <a:cs typeface="Plus Jakarta Sans" pitchFamily="34" charset="-120"/>
              </a:rPr>
              <a:t>8</a:t>
            </a:r>
            <a:endParaRPr lang="en-US" sz="1400" dirty="0"/>
          </a:p>
        </p:txBody>
      </p:sp>
      <p:pic>
        <p:nvPicPr>
          <p:cNvPr id="49" name="Picture 48">
            <a:extLst>
              <a:ext uri="{FF2B5EF4-FFF2-40B4-BE49-F238E27FC236}">
                <a16:creationId xmlns:a16="http://schemas.microsoft.com/office/drawing/2014/main" id="{EFAE411F-4EC4-6573-F32C-72BBF18A0006}"/>
              </a:ext>
            </a:extLst>
          </p:cNvPr>
          <p:cNvPicPr>
            <a:picLocks noChangeAspect="1"/>
          </p:cNvPicPr>
          <p:nvPr/>
        </p:nvPicPr>
        <p:blipFill>
          <a:blip r:embed="rId4"/>
          <a:stretch>
            <a:fillRect/>
          </a:stretch>
        </p:blipFill>
        <p:spPr>
          <a:xfrm>
            <a:off x="4287872" y="266700"/>
            <a:ext cx="4679373" cy="467937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6E19B-6416-D1AE-AD6A-53A32C0560E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E1EC011-C0AC-1FA6-CE26-0D6B3C08478C}"/>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94384EFE-02BE-EEFC-035E-010B4CE3302D}"/>
              </a:ext>
            </a:extLst>
          </p:cNvPr>
          <p:cNvSpPr/>
          <p:nvPr/>
        </p:nvSpPr>
        <p:spPr>
          <a:xfrm>
            <a:off x="65314" y="133004"/>
            <a:ext cx="8229600" cy="91440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Performance Analysis (Avg. AUC) for Different Encoder Architecture on </a:t>
            </a:r>
            <a:r>
              <a:rPr lang="en-US" sz="3300" b="1" dirty="0" err="1">
                <a:solidFill>
                  <a:srgbClr val="17A33E"/>
                </a:solidFill>
                <a:latin typeface="Plus Jakarta Sans" pitchFamily="34" charset="0"/>
                <a:ea typeface="Plus Jakarta Sans" pitchFamily="34" charset="-122"/>
              </a:rPr>
              <a:t>XceptionNet</a:t>
            </a:r>
            <a:endParaRPr lang="en-US" sz="3300" dirty="0"/>
          </a:p>
        </p:txBody>
      </p:sp>
      <p:sp>
        <p:nvSpPr>
          <p:cNvPr id="6" name="TextBox 5">
            <a:extLst>
              <a:ext uri="{FF2B5EF4-FFF2-40B4-BE49-F238E27FC236}">
                <a16:creationId xmlns:a16="http://schemas.microsoft.com/office/drawing/2014/main" id="{C11FFA3C-E5C0-252D-162E-C1FA2D64A4DA}"/>
              </a:ext>
            </a:extLst>
          </p:cNvPr>
          <p:cNvSpPr txBox="1"/>
          <p:nvPr/>
        </p:nvSpPr>
        <p:spPr>
          <a:xfrm>
            <a:off x="3674225" y="4713796"/>
            <a:ext cx="2236123" cy="369332"/>
          </a:xfrm>
          <a:prstGeom prst="rect">
            <a:avLst/>
          </a:prstGeom>
          <a:noFill/>
        </p:spPr>
        <p:txBody>
          <a:bodyPr wrap="square" rtlCol="0">
            <a:spAutoFit/>
          </a:bodyPr>
          <a:lstStyle/>
          <a:p>
            <a:pPr algn="ctr"/>
            <a:r>
              <a:rPr lang="en-US" dirty="0"/>
              <a:t>Architecture Names</a:t>
            </a:r>
            <a:endParaRPr lang="en-IN" dirty="0"/>
          </a:p>
        </p:txBody>
      </p:sp>
      <p:sp>
        <p:nvSpPr>
          <p:cNvPr id="7" name="TextBox 6">
            <a:extLst>
              <a:ext uri="{FF2B5EF4-FFF2-40B4-BE49-F238E27FC236}">
                <a16:creationId xmlns:a16="http://schemas.microsoft.com/office/drawing/2014/main" id="{E6F6B305-9E20-D907-3AE1-4AAED6DEEA60}"/>
              </a:ext>
            </a:extLst>
          </p:cNvPr>
          <p:cNvSpPr txBox="1"/>
          <p:nvPr/>
        </p:nvSpPr>
        <p:spPr>
          <a:xfrm rot="16200000">
            <a:off x="-122917" y="2604256"/>
            <a:ext cx="2236123" cy="369332"/>
          </a:xfrm>
          <a:prstGeom prst="rect">
            <a:avLst/>
          </a:prstGeom>
          <a:noFill/>
        </p:spPr>
        <p:txBody>
          <a:bodyPr wrap="square" rtlCol="0">
            <a:spAutoFit/>
          </a:bodyPr>
          <a:lstStyle/>
          <a:p>
            <a:pPr algn="ctr"/>
            <a:r>
              <a:rPr lang="en-US" dirty="0"/>
              <a:t>Performance</a:t>
            </a:r>
            <a:endParaRPr lang="en-IN" dirty="0"/>
          </a:p>
        </p:txBody>
      </p:sp>
      <p:pic>
        <p:nvPicPr>
          <p:cNvPr id="5" name="Picture 4">
            <a:extLst>
              <a:ext uri="{FF2B5EF4-FFF2-40B4-BE49-F238E27FC236}">
                <a16:creationId xmlns:a16="http://schemas.microsoft.com/office/drawing/2014/main" id="{E82A70A0-3970-48AC-9F7F-D169002FCABA}"/>
              </a:ext>
            </a:extLst>
          </p:cNvPr>
          <p:cNvPicPr>
            <a:picLocks noChangeAspect="1"/>
          </p:cNvPicPr>
          <p:nvPr/>
        </p:nvPicPr>
        <p:blipFill>
          <a:blip r:embed="rId3"/>
          <a:srcRect t="9051"/>
          <a:stretch/>
        </p:blipFill>
        <p:spPr>
          <a:xfrm>
            <a:off x="1463039" y="1114015"/>
            <a:ext cx="6367549" cy="3539409"/>
          </a:xfrm>
          <a:prstGeom prst="rect">
            <a:avLst/>
          </a:prstGeom>
        </p:spPr>
      </p:pic>
    </p:spTree>
    <p:extLst>
      <p:ext uri="{BB962C8B-B14F-4D97-AF65-F5344CB8AC3E}">
        <p14:creationId xmlns:p14="http://schemas.microsoft.com/office/powerpoint/2010/main" val="1125442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7E746-E241-422B-6D42-5FE6CA57822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BA42FA8-557F-0E71-A6D2-C8B34C82F72E}"/>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46DA5A85-3446-2ABA-3F01-DE0403085F26}"/>
              </a:ext>
            </a:extLst>
          </p:cNvPr>
          <p:cNvSpPr/>
          <p:nvPr/>
        </p:nvSpPr>
        <p:spPr>
          <a:xfrm>
            <a:off x="65314" y="133004"/>
            <a:ext cx="8229600" cy="665018"/>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Training &amp; Validation Analysis</a:t>
            </a:r>
            <a:endParaRPr lang="en-US" sz="3300" dirty="0"/>
          </a:p>
        </p:txBody>
      </p:sp>
      <p:pic>
        <p:nvPicPr>
          <p:cNvPr id="8" name="Picture 7">
            <a:extLst>
              <a:ext uri="{FF2B5EF4-FFF2-40B4-BE49-F238E27FC236}">
                <a16:creationId xmlns:a16="http://schemas.microsoft.com/office/drawing/2014/main" id="{77FBB051-C3E9-3029-2E25-7937E844EB59}"/>
              </a:ext>
            </a:extLst>
          </p:cNvPr>
          <p:cNvPicPr>
            <a:picLocks noChangeAspect="1"/>
          </p:cNvPicPr>
          <p:nvPr/>
        </p:nvPicPr>
        <p:blipFill>
          <a:blip r:embed="rId3"/>
          <a:stretch>
            <a:fillRect/>
          </a:stretch>
        </p:blipFill>
        <p:spPr>
          <a:xfrm>
            <a:off x="135353" y="1047404"/>
            <a:ext cx="3730235" cy="3488639"/>
          </a:xfrm>
          <a:prstGeom prst="rect">
            <a:avLst/>
          </a:prstGeom>
        </p:spPr>
      </p:pic>
      <p:pic>
        <p:nvPicPr>
          <p:cNvPr id="10" name="Picture 9">
            <a:extLst>
              <a:ext uri="{FF2B5EF4-FFF2-40B4-BE49-F238E27FC236}">
                <a16:creationId xmlns:a16="http://schemas.microsoft.com/office/drawing/2014/main" id="{988FD33F-2AA2-C82A-C1D9-70F62F099E5D}"/>
              </a:ext>
            </a:extLst>
          </p:cNvPr>
          <p:cNvPicPr>
            <a:picLocks noChangeAspect="1"/>
          </p:cNvPicPr>
          <p:nvPr/>
        </p:nvPicPr>
        <p:blipFill>
          <a:blip r:embed="rId4"/>
          <a:stretch>
            <a:fillRect/>
          </a:stretch>
        </p:blipFill>
        <p:spPr>
          <a:xfrm>
            <a:off x="4671354" y="1017269"/>
            <a:ext cx="3623560" cy="3488640"/>
          </a:xfrm>
          <a:prstGeom prst="rect">
            <a:avLst/>
          </a:prstGeom>
        </p:spPr>
      </p:pic>
    </p:spTree>
    <p:extLst>
      <p:ext uri="{BB962C8B-B14F-4D97-AF65-F5344CB8AC3E}">
        <p14:creationId xmlns:p14="http://schemas.microsoft.com/office/powerpoint/2010/main" val="77045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0905D-CE53-8D6B-7295-F232BBD4DE8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D6F88C8-E6D0-43F2-7D2D-5FA7EAF852DB}"/>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A0F147CD-79DC-50BF-B315-0281C300D11B}"/>
              </a:ext>
            </a:extLst>
          </p:cNvPr>
          <p:cNvSpPr/>
          <p:nvPr/>
        </p:nvSpPr>
        <p:spPr>
          <a:xfrm>
            <a:off x="65314" y="133004"/>
            <a:ext cx="8229600" cy="665018"/>
          </a:xfrm>
          <a:prstGeom prst="rect">
            <a:avLst/>
          </a:prstGeom>
          <a:noFill/>
          <a:ln/>
        </p:spPr>
        <p:txBody>
          <a:bodyPr wrap="square" rtlCol="0" anchor="ctr"/>
          <a:lstStyle/>
          <a:p>
            <a:pPr marL="0" indent="0">
              <a:lnSpc>
                <a:spcPts val="3500"/>
              </a:lnSpc>
              <a:buNone/>
            </a:pPr>
            <a:r>
              <a:rPr lang="en-US" sz="2800" b="1" dirty="0" err="1">
                <a:solidFill>
                  <a:srgbClr val="17A33E"/>
                </a:solidFill>
                <a:latin typeface="Plus Jakarta Sans" pitchFamily="34" charset="0"/>
                <a:ea typeface="Plus Jakarta Sans" pitchFamily="34" charset="-122"/>
              </a:rPr>
              <a:t>SemSSXL</a:t>
            </a:r>
            <a:r>
              <a:rPr lang="en-US" sz="2800" b="1" dirty="0">
                <a:solidFill>
                  <a:srgbClr val="17A33E"/>
                </a:solidFill>
                <a:latin typeface="Plus Jakarta Sans" pitchFamily="34" charset="0"/>
                <a:ea typeface="Plus Jakarta Sans" pitchFamily="34" charset="-122"/>
              </a:rPr>
              <a:t>: Semi Self-Supervised </a:t>
            </a:r>
            <a:r>
              <a:rPr lang="en-US" sz="2800" b="1" dirty="0" err="1">
                <a:solidFill>
                  <a:srgbClr val="17A33E"/>
                </a:solidFill>
                <a:latin typeface="Plus Jakarta Sans" pitchFamily="34" charset="0"/>
                <a:ea typeface="Plus Jakarta Sans" pitchFamily="34" charset="-122"/>
              </a:rPr>
              <a:t>Xception</a:t>
            </a:r>
            <a:r>
              <a:rPr lang="en-US" sz="2800" b="1" dirty="0">
                <a:solidFill>
                  <a:srgbClr val="17A33E"/>
                </a:solidFill>
                <a:latin typeface="Plus Jakarta Sans" pitchFamily="34" charset="0"/>
                <a:ea typeface="Plus Jakarta Sans" pitchFamily="34" charset="-122"/>
              </a:rPr>
              <a:t> Learner</a:t>
            </a:r>
            <a:endParaRPr lang="en-US" sz="2800" dirty="0"/>
          </a:p>
        </p:txBody>
      </p:sp>
      <p:pic>
        <p:nvPicPr>
          <p:cNvPr id="5" name="Picture 4">
            <a:extLst>
              <a:ext uri="{FF2B5EF4-FFF2-40B4-BE49-F238E27FC236}">
                <a16:creationId xmlns:a16="http://schemas.microsoft.com/office/drawing/2014/main" id="{FADC3D7A-F4B4-73CA-2296-E9C7AE0F5385}"/>
              </a:ext>
            </a:extLst>
          </p:cNvPr>
          <p:cNvPicPr>
            <a:picLocks noChangeAspect="1"/>
          </p:cNvPicPr>
          <p:nvPr/>
        </p:nvPicPr>
        <p:blipFill>
          <a:blip r:embed="rId3"/>
          <a:stretch>
            <a:fillRect/>
          </a:stretch>
        </p:blipFill>
        <p:spPr>
          <a:xfrm>
            <a:off x="1615896" y="931026"/>
            <a:ext cx="5589230" cy="3920583"/>
          </a:xfrm>
          <a:prstGeom prst="rect">
            <a:avLst/>
          </a:prstGeom>
        </p:spPr>
      </p:pic>
    </p:spTree>
    <p:extLst>
      <p:ext uri="{BB962C8B-B14F-4D97-AF65-F5344CB8AC3E}">
        <p14:creationId xmlns:p14="http://schemas.microsoft.com/office/powerpoint/2010/main" val="2584746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40B8F-BE13-9528-7C1B-B0D08DF4AFC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408FB73-6987-360E-916D-3055D3974C66}"/>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BF892CB5-8469-E80C-9104-7C5D97DD475E}"/>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Problem Statement-2</a:t>
            </a:r>
            <a:endParaRPr lang="en-US" sz="3300" dirty="0"/>
          </a:p>
        </p:txBody>
      </p:sp>
      <p:sp>
        <p:nvSpPr>
          <p:cNvPr id="4" name="Text 1">
            <a:extLst>
              <a:ext uri="{FF2B5EF4-FFF2-40B4-BE49-F238E27FC236}">
                <a16:creationId xmlns:a16="http://schemas.microsoft.com/office/drawing/2014/main" id="{CE7CFA5F-462C-CEB2-9AAE-800BFAC746FD}"/>
              </a:ext>
            </a:extLst>
          </p:cNvPr>
          <p:cNvSpPr/>
          <p:nvPr/>
        </p:nvSpPr>
        <p:spPr>
          <a:xfrm>
            <a:off x="124097" y="1085402"/>
            <a:ext cx="8695707" cy="799805"/>
          </a:xfrm>
          <a:prstGeom prst="rect">
            <a:avLst/>
          </a:prstGeom>
          <a:noFill/>
          <a:ln/>
        </p:spPr>
        <p:txBody>
          <a:bodyPr wrap="square" rtlCol="0" anchor="t"/>
          <a:lstStyle/>
          <a:p>
            <a:pPr algn="just">
              <a:spcAft>
                <a:spcPts val="1200"/>
              </a:spcAft>
              <a:buSzPct val="100000"/>
            </a:pPr>
            <a:r>
              <a:rPr lang="en-US" sz="2000" b="1" dirty="0">
                <a:latin typeface="Plus Jakarta Sans" pitchFamily="34" charset="0"/>
                <a:ea typeface="Plus Jakarta Sans" pitchFamily="34" charset="-122"/>
              </a:rPr>
              <a:t>Designing a deep-learning based architecture to optimize features from the input image to enhance the classification</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
        <p:nvSpPr>
          <p:cNvPr id="5" name="Text 0">
            <a:extLst>
              <a:ext uri="{FF2B5EF4-FFF2-40B4-BE49-F238E27FC236}">
                <a16:creationId xmlns:a16="http://schemas.microsoft.com/office/drawing/2014/main" id="{B7BD3B89-5A30-2850-8546-CB352C1A9783}"/>
              </a:ext>
            </a:extLst>
          </p:cNvPr>
          <p:cNvSpPr/>
          <p:nvPr/>
        </p:nvSpPr>
        <p:spPr>
          <a:xfrm>
            <a:off x="65314" y="1896291"/>
            <a:ext cx="8229600" cy="507819"/>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Research Questions</a:t>
            </a:r>
            <a:endParaRPr lang="en-US" sz="3300" dirty="0"/>
          </a:p>
        </p:txBody>
      </p:sp>
      <p:sp>
        <p:nvSpPr>
          <p:cNvPr id="6" name="Text 1">
            <a:extLst>
              <a:ext uri="{FF2B5EF4-FFF2-40B4-BE49-F238E27FC236}">
                <a16:creationId xmlns:a16="http://schemas.microsoft.com/office/drawing/2014/main" id="{B319FA36-BB26-5BF6-F308-8E0BB9FE1EFA}"/>
              </a:ext>
            </a:extLst>
          </p:cNvPr>
          <p:cNvSpPr/>
          <p:nvPr/>
        </p:nvSpPr>
        <p:spPr>
          <a:xfrm>
            <a:off x="124097" y="2574097"/>
            <a:ext cx="8695707" cy="2380288"/>
          </a:xfrm>
          <a:prstGeom prst="rect">
            <a:avLst/>
          </a:prstGeom>
          <a:noFill/>
          <a:ln/>
        </p:spPr>
        <p:txBody>
          <a:bodyPr wrap="square" rtlCol="0" anchor="t"/>
          <a:lstStyle/>
          <a:p>
            <a:pPr marL="285750" indent="-285750">
              <a:buFont typeface="Arial" panose="020B0604020202020204" pitchFamily="34" charset="0"/>
              <a:buChar char="•"/>
            </a:pPr>
            <a:r>
              <a:rPr lang="en-US" sz="1800" b="1" i="0" u="none" strike="noStrike" baseline="0" dirty="0">
                <a:solidFill>
                  <a:srgbClr val="000000"/>
                </a:solidFill>
              </a:rPr>
              <a:t>How the feature abstract affect classification performance? </a:t>
            </a:r>
          </a:p>
          <a:p>
            <a:pPr marL="285750" indent="-285750">
              <a:buFont typeface="Arial" panose="020B0604020202020204" pitchFamily="34" charset="0"/>
              <a:buChar char="•"/>
            </a:pPr>
            <a:r>
              <a:rPr lang="en-US" sz="1800" b="1" i="0" u="none" strike="noStrike" baseline="0" dirty="0">
                <a:solidFill>
                  <a:srgbClr val="000000"/>
                </a:solidFill>
              </a:rPr>
              <a:t>What is the optimal way to fuse features from transfer learning and encoder streams?</a:t>
            </a:r>
            <a:endParaRPr lang="en-IN" sz="18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b="1" dirty="0">
                <a:solidFill>
                  <a:srgbClr val="000000"/>
                </a:solidFill>
              </a:rPr>
              <a:t>How does the dual-stream architecture compare with single-stream approaches in terms of: </a:t>
            </a:r>
          </a:p>
          <a:p>
            <a:pPr marL="742950" lvl="1" indent="-285750">
              <a:buFont typeface="Arial" panose="020B0604020202020204" pitchFamily="34" charset="0"/>
              <a:buChar char="•"/>
            </a:pPr>
            <a:r>
              <a:rPr lang="en-US" b="1" dirty="0">
                <a:solidFill>
                  <a:srgbClr val="000000"/>
                </a:solidFill>
              </a:rPr>
              <a:t>Classification accuracy </a:t>
            </a:r>
          </a:p>
          <a:p>
            <a:pPr marL="742950" lvl="1" indent="-285750">
              <a:buFont typeface="Arial" panose="020B0604020202020204" pitchFamily="34" charset="0"/>
              <a:buChar char="•"/>
            </a:pPr>
            <a:r>
              <a:rPr lang="en-IN" b="1" dirty="0">
                <a:solidFill>
                  <a:srgbClr val="000000"/>
                </a:solidFill>
              </a:rPr>
              <a:t>Feature representation quality </a:t>
            </a:r>
          </a:p>
          <a:p>
            <a:pPr marL="742950" lvl="1" indent="-285750">
              <a:buFont typeface="Arial" panose="020B0604020202020204" pitchFamily="34" charset="0"/>
              <a:buChar char="•"/>
            </a:pPr>
            <a:r>
              <a:rPr lang="en-IN" b="1" dirty="0">
                <a:solidFill>
                  <a:srgbClr val="000000"/>
                </a:solidFill>
              </a:rPr>
              <a:t>Model robustness </a:t>
            </a:r>
          </a:p>
          <a:p>
            <a:endParaRPr lang="en-IN" sz="1800" b="0" i="0" u="none" strike="noStrike" baseline="0" dirty="0">
              <a:solidFill>
                <a:srgbClr val="000000"/>
              </a:solidFill>
              <a:latin typeface="Arial" panose="020B0604020202020204" pitchFamily="34" charset="0"/>
            </a:endParaRP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1974107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D43B6-96A9-9605-4B0B-8C0486A6DA8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1E8E3AC-20D8-69A0-9B59-1125B9FAB086}"/>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C9C549C1-7CF1-570A-9C31-AD735DEAC803}"/>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Primary Objective:</a:t>
            </a:r>
            <a:endParaRPr lang="en-US" sz="3300" dirty="0"/>
          </a:p>
        </p:txBody>
      </p:sp>
      <p:sp>
        <p:nvSpPr>
          <p:cNvPr id="4" name="Text 1">
            <a:extLst>
              <a:ext uri="{FF2B5EF4-FFF2-40B4-BE49-F238E27FC236}">
                <a16:creationId xmlns:a16="http://schemas.microsoft.com/office/drawing/2014/main" id="{19D9E915-CFFD-1096-0690-4DC0FBF1E206}"/>
              </a:ext>
            </a:extLst>
          </p:cNvPr>
          <p:cNvSpPr/>
          <p:nvPr/>
        </p:nvSpPr>
        <p:spPr>
          <a:xfrm>
            <a:off x="124097" y="886613"/>
            <a:ext cx="8695707" cy="1685137"/>
          </a:xfrm>
          <a:prstGeom prst="rect">
            <a:avLst/>
          </a:prstGeom>
          <a:noFill/>
          <a:ln/>
        </p:spPr>
        <p:txBody>
          <a:bodyPr wrap="square" rtlCol="0" anchor="t"/>
          <a:lstStyle/>
          <a:p>
            <a:pPr marL="457200" indent="-457200">
              <a:buFont typeface="+mj-lt"/>
              <a:buAutoNum type="arabicPeriod"/>
            </a:pPr>
            <a:r>
              <a:rPr lang="en-US" sz="2000" b="1" dirty="0">
                <a:latin typeface="Plus Jakarta Sans" pitchFamily="34" charset="0"/>
                <a:ea typeface="Plus Jakarta Sans" pitchFamily="34" charset="-122"/>
              </a:rPr>
              <a:t>Develop a novel dual-stream architecture combining feature optimization mechanisms with transfer learning. </a:t>
            </a:r>
          </a:p>
          <a:p>
            <a:pPr marL="457200" indent="-457200">
              <a:buFont typeface="+mj-lt"/>
              <a:buAutoNum type="arabicPeriod"/>
            </a:pPr>
            <a:r>
              <a:rPr lang="en-US" sz="2000" b="1" dirty="0">
                <a:latin typeface="Plus Jakarta Sans" pitchFamily="34" charset="0"/>
                <a:ea typeface="Plus Jakarta Sans" pitchFamily="34" charset="-122"/>
              </a:rPr>
              <a:t>Design an effective feature fusion strategy for various base models such as VGG, </a:t>
            </a:r>
            <a:r>
              <a:rPr lang="en-US" sz="2000" b="1" dirty="0" err="1">
                <a:latin typeface="Plus Jakarta Sans" pitchFamily="34" charset="0"/>
                <a:ea typeface="Plus Jakarta Sans" pitchFamily="34" charset="-122"/>
              </a:rPr>
              <a:t>Xception</a:t>
            </a:r>
            <a:r>
              <a:rPr lang="en-US" sz="2000" b="1" dirty="0">
                <a:latin typeface="Plus Jakarta Sans" pitchFamily="34" charset="0"/>
                <a:ea typeface="Plus Jakarta Sans" pitchFamily="34" charset="-122"/>
              </a:rPr>
              <a:t>, etc. and autoencoder streams. </a:t>
            </a:r>
          </a:p>
          <a:p>
            <a:pPr marL="457200" indent="-457200">
              <a:buFont typeface="+mj-lt"/>
              <a:buAutoNum type="arabicPeriod"/>
            </a:pPr>
            <a:r>
              <a:rPr lang="en-IN" sz="2000" b="1" dirty="0">
                <a:latin typeface="Plus Jakarta Sans" pitchFamily="34" charset="0"/>
                <a:ea typeface="Plus Jakarta Sans" pitchFamily="34" charset="-122"/>
              </a:rPr>
              <a:t>Improve classification accuracy while maintaining model interpretability. </a:t>
            </a:r>
          </a:p>
          <a:p>
            <a:endParaRPr lang="en-IN" sz="1800" b="0" i="0" u="none" strike="noStrike" baseline="0" dirty="0">
              <a:solidFill>
                <a:srgbClr val="000000"/>
              </a:solidFill>
              <a:latin typeface="Arial" panose="020B0604020202020204" pitchFamily="34" charset="0"/>
            </a:endParaRPr>
          </a:p>
          <a:p>
            <a:pPr marL="457200" indent="-457200">
              <a:buFont typeface="+mj-lt"/>
              <a:buAutoNum type="arabicPeriod"/>
            </a:pPr>
            <a:endParaRPr lang="en-US" sz="2000" b="1" dirty="0">
              <a:latin typeface="Plus Jakarta Sans" pitchFamily="34" charset="0"/>
              <a:ea typeface="Plus Jakarta Sans" pitchFamily="34" charset="-122"/>
            </a:endParaRPr>
          </a:p>
          <a:p>
            <a:pPr marL="457200" indent="-457200">
              <a:buFont typeface="+mj-lt"/>
              <a:buAutoNum type="arabicPeriod"/>
            </a:pPr>
            <a:r>
              <a:rPr lang="en-US" sz="2000" b="1" dirty="0">
                <a:latin typeface="Plus Jakarta Sans" pitchFamily="34" charset="0"/>
                <a:ea typeface="Plus Jakarta Sans" pitchFamily="34" charset="-122"/>
              </a:rPr>
              <a:t>Evaluate the contribution of each architectural component. </a:t>
            </a:r>
          </a:p>
          <a:p>
            <a:pPr marL="457200" indent="-457200">
              <a:buFont typeface="+mj-lt"/>
              <a:buAutoNum type="arabicPeriod"/>
            </a:pPr>
            <a:r>
              <a:rPr lang="en-US" sz="2000" b="1" dirty="0">
                <a:latin typeface="Plus Jakarta Sans" pitchFamily="34" charset="0"/>
                <a:ea typeface="Plus Jakarta Sans" pitchFamily="34" charset="-122"/>
              </a:rPr>
              <a:t>Compare performance with state-of-art architectures. </a:t>
            </a:r>
          </a:p>
          <a:p>
            <a:pPr marL="457200" indent="-457200">
              <a:buFont typeface="+mj-lt"/>
              <a:buAutoNum type="arabicPeriod"/>
            </a:pPr>
            <a:r>
              <a:rPr lang="en-IN" sz="2000" b="1" dirty="0">
                <a:latin typeface="Plus Jakarta Sans" pitchFamily="34" charset="0"/>
                <a:ea typeface="Plus Jakarta Sans" pitchFamily="34" charset="-122"/>
              </a:rPr>
              <a:t>Assess model generalization across different datasets. </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
        <p:nvSpPr>
          <p:cNvPr id="5" name="Text 0">
            <a:extLst>
              <a:ext uri="{FF2B5EF4-FFF2-40B4-BE49-F238E27FC236}">
                <a16:creationId xmlns:a16="http://schemas.microsoft.com/office/drawing/2014/main" id="{53C2DAC4-F9D2-3BC4-1131-FD2A5159B2DE}"/>
              </a:ext>
            </a:extLst>
          </p:cNvPr>
          <p:cNvSpPr/>
          <p:nvPr/>
        </p:nvSpPr>
        <p:spPr>
          <a:xfrm>
            <a:off x="59775" y="2622021"/>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Secondary Objective:</a:t>
            </a:r>
            <a:endParaRPr lang="en-US" sz="3300" dirty="0"/>
          </a:p>
        </p:txBody>
      </p:sp>
    </p:spTree>
    <p:extLst>
      <p:ext uri="{BB962C8B-B14F-4D97-AF65-F5344CB8AC3E}">
        <p14:creationId xmlns:p14="http://schemas.microsoft.com/office/powerpoint/2010/main" val="2771604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D78F-A09E-382F-4DEF-2E04C433B93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4F4CE0C-92AF-2A36-38A7-C906E4AEC426}"/>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05CAD13D-6FBA-C7D3-CACC-FCA22FAA9FEF}"/>
              </a:ext>
            </a:extLst>
          </p:cNvPr>
          <p:cNvSpPr/>
          <p:nvPr/>
        </p:nvSpPr>
        <p:spPr>
          <a:xfrm>
            <a:off x="65314" y="182880"/>
            <a:ext cx="8229600" cy="507819"/>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Problem Statement-3</a:t>
            </a:r>
            <a:endParaRPr lang="en-US" sz="3300" dirty="0"/>
          </a:p>
        </p:txBody>
      </p:sp>
      <p:sp>
        <p:nvSpPr>
          <p:cNvPr id="5" name="Text 1">
            <a:extLst>
              <a:ext uri="{FF2B5EF4-FFF2-40B4-BE49-F238E27FC236}">
                <a16:creationId xmlns:a16="http://schemas.microsoft.com/office/drawing/2014/main" id="{193B9B16-1F2E-80AD-C659-B0A5CF36DED2}"/>
              </a:ext>
            </a:extLst>
          </p:cNvPr>
          <p:cNvSpPr/>
          <p:nvPr/>
        </p:nvSpPr>
        <p:spPr>
          <a:xfrm>
            <a:off x="124097" y="1085402"/>
            <a:ext cx="8695707" cy="799805"/>
          </a:xfrm>
          <a:prstGeom prst="rect">
            <a:avLst/>
          </a:prstGeom>
          <a:noFill/>
          <a:ln/>
        </p:spPr>
        <p:txBody>
          <a:bodyPr wrap="square" rtlCol="0" anchor="t"/>
          <a:lstStyle/>
          <a:p>
            <a:pPr algn="just">
              <a:spcAft>
                <a:spcPts val="1200"/>
              </a:spcAft>
              <a:buSzPct val="100000"/>
            </a:pPr>
            <a:r>
              <a:rPr lang="en-US" sz="2000" b="1" dirty="0">
                <a:latin typeface="Plus Jakarta Sans" pitchFamily="34" charset="0"/>
                <a:ea typeface="Plus Jakarta Sans" pitchFamily="34" charset="-122"/>
              </a:rPr>
              <a:t>Blockchain-Secured Federated Learning for Privacy-Preserving Multi-label Chest Disease Classification </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
        <p:nvSpPr>
          <p:cNvPr id="6" name="Text 0">
            <a:extLst>
              <a:ext uri="{FF2B5EF4-FFF2-40B4-BE49-F238E27FC236}">
                <a16:creationId xmlns:a16="http://schemas.microsoft.com/office/drawing/2014/main" id="{EBE2728E-6BB4-8876-6439-EAD91DFABCD2}"/>
              </a:ext>
            </a:extLst>
          </p:cNvPr>
          <p:cNvSpPr/>
          <p:nvPr/>
        </p:nvSpPr>
        <p:spPr>
          <a:xfrm>
            <a:off x="65314" y="1896291"/>
            <a:ext cx="8229600" cy="507819"/>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Research Questions</a:t>
            </a:r>
            <a:endParaRPr lang="en-US" sz="3300" dirty="0"/>
          </a:p>
        </p:txBody>
      </p:sp>
      <p:sp>
        <p:nvSpPr>
          <p:cNvPr id="7" name="Text 1">
            <a:extLst>
              <a:ext uri="{FF2B5EF4-FFF2-40B4-BE49-F238E27FC236}">
                <a16:creationId xmlns:a16="http://schemas.microsoft.com/office/drawing/2014/main" id="{80FFE4DB-BAE6-EBF3-D4FD-F6B3AD99A97B}"/>
              </a:ext>
            </a:extLst>
          </p:cNvPr>
          <p:cNvSpPr/>
          <p:nvPr/>
        </p:nvSpPr>
        <p:spPr>
          <a:xfrm>
            <a:off x="124097" y="2574097"/>
            <a:ext cx="8695707" cy="2006216"/>
          </a:xfrm>
          <a:prstGeom prst="rect">
            <a:avLst/>
          </a:prstGeom>
          <a:noFill/>
          <a:ln/>
        </p:spPr>
        <p:txBody>
          <a:bodyPr wrap="square" rtlCol="0" anchor="t"/>
          <a:lstStyle/>
          <a:p>
            <a:pPr algn="l"/>
            <a:endParaRPr lang="en-IN" sz="1800" b="0" i="0" u="none" strike="noStrike" baseline="0" dirty="0">
              <a:solidFill>
                <a:srgbClr val="000000"/>
              </a:solidFill>
            </a:endParaRPr>
          </a:p>
          <a:p>
            <a:pPr marL="285750" indent="-285750">
              <a:buFont typeface="Arial" panose="020B0604020202020204" pitchFamily="34" charset="0"/>
              <a:buChar char="•"/>
            </a:pPr>
            <a:r>
              <a:rPr lang="en-US" sz="1800" b="1" i="0" u="none" strike="noStrike" baseline="0" dirty="0">
                <a:solidFill>
                  <a:srgbClr val="000000"/>
                </a:solidFill>
              </a:rPr>
              <a:t>How to ensure secure model aggregation across institutions? </a:t>
            </a:r>
          </a:p>
          <a:p>
            <a:pPr marL="285750" indent="-285750">
              <a:buFont typeface="Arial" panose="020B0604020202020204" pitchFamily="34" charset="0"/>
              <a:buChar char="•"/>
            </a:pPr>
            <a:r>
              <a:rPr lang="en-US" sz="1800" b="1" i="0" u="none" strike="noStrike" baseline="0" dirty="0">
                <a:solidFill>
                  <a:srgbClr val="000000"/>
                </a:solidFill>
              </a:rPr>
              <a:t>What consensus mechanisms are most suitable for medical imaging? </a:t>
            </a:r>
          </a:p>
          <a:p>
            <a:pPr marL="285750" indent="-285750">
              <a:buFont typeface="Arial" panose="020B0604020202020204" pitchFamily="34" charset="0"/>
              <a:buChar char="•"/>
            </a:pPr>
            <a:r>
              <a:rPr lang="en-US" sz="1800" b="1" i="0" u="none" strike="noStrike" baseline="0" dirty="0">
                <a:solidFill>
                  <a:srgbClr val="000000"/>
                </a:solidFill>
              </a:rPr>
              <a:t>How to validate model updates without compromising privacy? </a:t>
            </a:r>
          </a:p>
          <a:p>
            <a:pPr marL="285750" indent="-285750">
              <a:buFont typeface="Arial" panose="020B0604020202020204" pitchFamily="34" charset="0"/>
              <a:buChar char="•"/>
            </a:pPr>
            <a:r>
              <a:rPr lang="en-US" sz="1800" b="1" i="0" u="none" strike="noStrike" baseline="0" dirty="0">
                <a:solidFill>
                  <a:srgbClr val="000000"/>
                </a:solidFill>
              </a:rPr>
              <a:t>How to handle data heterogeneity across institutions? </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4108977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FF457-3CE8-4C72-27E5-8A29AE96E49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33242E1-C897-E849-A4F8-13EFA3015CD8}"/>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B31DC06E-6D67-7D18-85CE-B1D4A0340BA0}"/>
              </a:ext>
            </a:extLst>
          </p:cNvPr>
          <p:cNvSpPr/>
          <p:nvPr/>
        </p:nvSpPr>
        <p:spPr>
          <a:xfrm>
            <a:off x="65314" y="66502"/>
            <a:ext cx="8712926" cy="624197"/>
          </a:xfrm>
          <a:prstGeom prst="rect">
            <a:avLst/>
          </a:prstGeom>
          <a:noFill/>
          <a:ln/>
        </p:spPr>
        <p:txBody>
          <a:bodyPr wrap="square" rtlCol="0" anchor="ctr"/>
          <a:lstStyle/>
          <a:p>
            <a:pPr>
              <a:lnSpc>
                <a:spcPts val="3500"/>
              </a:lnSpc>
            </a:pPr>
            <a:r>
              <a:rPr lang="en-IN" sz="3300" b="1" dirty="0">
                <a:solidFill>
                  <a:srgbClr val="17A33E"/>
                </a:solidFill>
                <a:latin typeface="Plus Jakarta Sans" pitchFamily="34" charset="0"/>
                <a:ea typeface="Plus Jakarta Sans" pitchFamily="34" charset="-122"/>
              </a:rPr>
              <a:t>Blockchain-Federated Learning Pipeline: </a:t>
            </a:r>
            <a:endParaRPr lang="en-US" sz="3300" b="1" dirty="0">
              <a:solidFill>
                <a:srgbClr val="17A33E"/>
              </a:solidFill>
              <a:latin typeface="Plus Jakarta Sans" pitchFamily="34" charset="0"/>
              <a:ea typeface="Plus Jakarta Sans" pitchFamily="34" charset="-122"/>
            </a:endParaRPr>
          </a:p>
        </p:txBody>
      </p:sp>
      <p:sp>
        <p:nvSpPr>
          <p:cNvPr id="20" name="Freeform: Shape 19">
            <a:extLst>
              <a:ext uri="{FF2B5EF4-FFF2-40B4-BE49-F238E27FC236}">
                <a16:creationId xmlns:a16="http://schemas.microsoft.com/office/drawing/2014/main" id="{D4BDF4E3-334E-3CF7-BDBD-01CC6675B30A}"/>
              </a:ext>
            </a:extLst>
          </p:cNvPr>
          <p:cNvSpPr/>
          <p:nvPr/>
        </p:nvSpPr>
        <p:spPr>
          <a:xfrm>
            <a:off x="178413" y="1645368"/>
            <a:ext cx="1309476" cy="545450"/>
          </a:xfrm>
          <a:custGeom>
            <a:avLst/>
            <a:gdLst>
              <a:gd name="connsiteX0" fmla="*/ 0 w 1309476"/>
              <a:gd name="connsiteY0" fmla="*/ 0 h 523790"/>
              <a:gd name="connsiteX1" fmla="*/ 1047581 w 1309476"/>
              <a:gd name="connsiteY1" fmla="*/ 0 h 523790"/>
              <a:gd name="connsiteX2" fmla="*/ 1309476 w 1309476"/>
              <a:gd name="connsiteY2" fmla="*/ 261895 h 523790"/>
              <a:gd name="connsiteX3" fmla="*/ 1047581 w 1309476"/>
              <a:gd name="connsiteY3" fmla="*/ 523790 h 523790"/>
              <a:gd name="connsiteX4" fmla="*/ 0 w 1309476"/>
              <a:gd name="connsiteY4" fmla="*/ 523790 h 523790"/>
              <a:gd name="connsiteX5" fmla="*/ 261895 w 1309476"/>
              <a:gd name="connsiteY5" fmla="*/ 261895 h 523790"/>
              <a:gd name="connsiteX6" fmla="*/ 0 w 1309476"/>
              <a:gd name="connsiteY6" fmla="*/ 0 h 52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476" h="523790">
                <a:moveTo>
                  <a:pt x="0" y="0"/>
                </a:moveTo>
                <a:lnTo>
                  <a:pt x="1047581" y="0"/>
                </a:lnTo>
                <a:lnTo>
                  <a:pt x="1309476" y="261895"/>
                </a:lnTo>
                <a:lnTo>
                  <a:pt x="1047581" y="523790"/>
                </a:lnTo>
                <a:lnTo>
                  <a:pt x="0" y="523790"/>
                </a:lnTo>
                <a:lnTo>
                  <a:pt x="261895" y="261895"/>
                </a:lnTo>
                <a:lnTo>
                  <a:pt x="0" y="0"/>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09901" tIns="16002" rIns="277897" bIns="16002" numCol="1" spcCol="1270" anchor="ctr" anchorCtr="0">
            <a:noAutofit/>
          </a:bodyPr>
          <a:lstStyle/>
          <a:p>
            <a:pPr marL="0" lvl="0" indent="0" algn="ctr" defTabSz="533400">
              <a:lnSpc>
                <a:spcPct val="90000"/>
              </a:lnSpc>
              <a:spcBef>
                <a:spcPct val="0"/>
              </a:spcBef>
              <a:spcAft>
                <a:spcPct val="35000"/>
              </a:spcAft>
              <a:buNone/>
            </a:pPr>
            <a:r>
              <a:rPr lang="en-US" sz="1200" kern="1200" dirty="0"/>
              <a:t>Local training</a:t>
            </a:r>
            <a:endParaRPr lang="en-IN" sz="1200" kern="1200" dirty="0"/>
          </a:p>
        </p:txBody>
      </p:sp>
      <p:sp>
        <p:nvSpPr>
          <p:cNvPr id="21" name="Freeform: Shape 20">
            <a:extLst>
              <a:ext uri="{FF2B5EF4-FFF2-40B4-BE49-F238E27FC236}">
                <a16:creationId xmlns:a16="http://schemas.microsoft.com/office/drawing/2014/main" id="{D12D6CFE-B23A-0BE7-F364-62CAE35621A4}"/>
              </a:ext>
            </a:extLst>
          </p:cNvPr>
          <p:cNvSpPr/>
          <p:nvPr/>
        </p:nvSpPr>
        <p:spPr>
          <a:xfrm>
            <a:off x="1356942" y="1667028"/>
            <a:ext cx="1309476" cy="523790"/>
          </a:xfrm>
          <a:custGeom>
            <a:avLst/>
            <a:gdLst>
              <a:gd name="connsiteX0" fmla="*/ 0 w 1309476"/>
              <a:gd name="connsiteY0" fmla="*/ 0 h 523790"/>
              <a:gd name="connsiteX1" fmla="*/ 1047581 w 1309476"/>
              <a:gd name="connsiteY1" fmla="*/ 0 h 523790"/>
              <a:gd name="connsiteX2" fmla="*/ 1309476 w 1309476"/>
              <a:gd name="connsiteY2" fmla="*/ 261895 h 523790"/>
              <a:gd name="connsiteX3" fmla="*/ 1047581 w 1309476"/>
              <a:gd name="connsiteY3" fmla="*/ 523790 h 523790"/>
              <a:gd name="connsiteX4" fmla="*/ 0 w 1309476"/>
              <a:gd name="connsiteY4" fmla="*/ 523790 h 523790"/>
              <a:gd name="connsiteX5" fmla="*/ 261895 w 1309476"/>
              <a:gd name="connsiteY5" fmla="*/ 261895 h 523790"/>
              <a:gd name="connsiteX6" fmla="*/ 0 w 1309476"/>
              <a:gd name="connsiteY6" fmla="*/ 0 h 52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476" h="523790">
                <a:moveTo>
                  <a:pt x="0" y="0"/>
                </a:moveTo>
                <a:lnTo>
                  <a:pt x="1047581" y="0"/>
                </a:lnTo>
                <a:lnTo>
                  <a:pt x="1309476" y="261895"/>
                </a:lnTo>
                <a:lnTo>
                  <a:pt x="1047581" y="523790"/>
                </a:lnTo>
                <a:lnTo>
                  <a:pt x="0" y="523790"/>
                </a:lnTo>
                <a:lnTo>
                  <a:pt x="261895" y="261895"/>
                </a:lnTo>
                <a:lnTo>
                  <a:pt x="0" y="0"/>
                </a:lnTo>
                <a:close/>
              </a:path>
            </a:pathLst>
          </a:custGeom>
        </p:spPr>
        <p:style>
          <a:lnRef idx="0">
            <a:schemeClr val="lt1">
              <a:hueOff val="0"/>
              <a:satOff val="0"/>
              <a:lumOff val="0"/>
              <a:alphaOff val="0"/>
            </a:schemeClr>
          </a:lnRef>
          <a:fillRef idx="3">
            <a:schemeClr val="accent4">
              <a:hueOff val="4900445"/>
              <a:satOff val="-20388"/>
              <a:lumOff val="4804"/>
              <a:alphaOff val="0"/>
            </a:schemeClr>
          </a:fillRef>
          <a:effectRef idx="3">
            <a:schemeClr val="accent4">
              <a:hueOff val="4900445"/>
              <a:satOff val="-20388"/>
              <a:lumOff val="4804"/>
              <a:alphaOff val="0"/>
            </a:schemeClr>
          </a:effectRef>
          <a:fontRef idx="minor">
            <a:schemeClr val="lt1"/>
          </a:fontRef>
        </p:style>
        <p:txBody>
          <a:bodyPr spcFirstLastPara="0" vert="horz" wrap="square" lIns="309901" tIns="16002" rIns="277897" bIns="16002" numCol="1" spcCol="1270" anchor="ctr" anchorCtr="0">
            <a:noAutofit/>
          </a:bodyPr>
          <a:lstStyle/>
          <a:p>
            <a:pPr marL="0" lvl="0" indent="0" algn="ctr" defTabSz="533400">
              <a:lnSpc>
                <a:spcPct val="90000"/>
              </a:lnSpc>
              <a:spcBef>
                <a:spcPct val="0"/>
              </a:spcBef>
              <a:spcAft>
                <a:spcPct val="35000"/>
              </a:spcAft>
              <a:buNone/>
            </a:pPr>
            <a:r>
              <a:rPr lang="en-US" sz="1200" kern="1200" dirty="0"/>
              <a:t>Update Generation</a:t>
            </a:r>
            <a:endParaRPr lang="en-IN" sz="1200" kern="1200" dirty="0"/>
          </a:p>
        </p:txBody>
      </p:sp>
      <p:sp>
        <p:nvSpPr>
          <p:cNvPr id="22" name="Freeform: Shape 21">
            <a:extLst>
              <a:ext uri="{FF2B5EF4-FFF2-40B4-BE49-F238E27FC236}">
                <a16:creationId xmlns:a16="http://schemas.microsoft.com/office/drawing/2014/main" id="{DDCC6A3F-8A30-69A7-CFEF-EEC00DF3BFEF}"/>
              </a:ext>
            </a:extLst>
          </p:cNvPr>
          <p:cNvSpPr/>
          <p:nvPr/>
        </p:nvSpPr>
        <p:spPr>
          <a:xfrm>
            <a:off x="2535471" y="1667028"/>
            <a:ext cx="1309476" cy="523790"/>
          </a:xfrm>
          <a:custGeom>
            <a:avLst/>
            <a:gdLst>
              <a:gd name="connsiteX0" fmla="*/ 0 w 1309476"/>
              <a:gd name="connsiteY0" fmla="*/ 0 h 523790"/>
              <a:gd name="connsiteX1" fmla="*/ 1047581 w 1309476"/>
              <a:gd name="connsiteY1" fmla="*/ 0 h 523790"/>
              <a:gd name="connsiteX2" fmla="*/ 1309476 w 1309476"/>
              <a:gd name="connsiteY2" fmla="*/ 261895 h 523790"/>
              <a:gd name="connsiteX3" fmla="*/ 1047581 w 1309476"/>
              <a:gd name="connsiteY3" fmla="*/ 523790 h 523790"/>
              <a:gd name="connsiteX4" fmla="*/ 0 w 1309476"/>
              <a:gd name="connsiteY4" fmla="*/ 523790 h 523790"/>
              <a:gd name="connsiteX5" fmla="*/ 261895 w 1309476"/>
              <a:gd name="connsiteY5" fmla="*/ 261895 h 523790"/>
              <a:gd name="connsiteX6" fmla="*/ 0 w 1309476"/>
              <a:gd name="connsiteY6" fmla="*/ 0 h 52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476" h="523790">
                <a:moveTo>
                  <a:pt x="0" y="0"/>
                </a:moveTo>
                <a:lnTo>
                  <a:pt x="1047581" y="0"/>
                </a:lnTo>
                <a:lnTo>
                  <a:pt x="1309476" y="261895"/>
                </a:lnTo>
                <a:lnTo>
                  <a:pt x="1047581" y="523790"/>
                </a:lnTo>
                <a:lnTo>
                  <a:pt x="0" y="523790"/>
                </a:lnTo>
                <a:lnTo>
                  <a:pt x="261895" y="261895"/>
                </a:lnTo>
                <a:lnTo>
                  <a:pt x="0" y="0"/>
                </a:lnTo>
                <a:close/>
              </a:path>
            </a:pathLst>
          </a:custGeom>
        </p:spPr>
        <p:style>
          <a:lnRef idx="0">
            <a:schemeClr val="lt1">
              <a:hueOff val="0"/>
              <a:satOff val="0"/>
              <a:lumOff val="0"/>
              <a:alphaOff val="0"/>
            </a:schemeClr>
          </a:lnRef>
          <a:fillRef idx="3">
            <a:schemeClr val="accent4">
              <a:hueOff val="9800891"/>
              <a:satOff val="-40777"/>
              <a:lumOff val="9608"/>
              <a:alphaOff val="0"/>
            </a:schemeClr>
          </a:fillRef>
          <a:effectRef idx="3">
            <a:schemeClr val="accent4">
              <a:hueOff val="9800891"/>
              <a:satOff val="-40777"/>
              <a:lumOff val="9608"/>
              <a:alphaOff val="0"/>
            </a:schemeClr>
          </a:effectRef>
          <a:fontRef idx="minor">
            <a:schemeClr val="lt1"/>
          </a:fontRef>
        </p:style>
        <p:txBody>
          <a:bodyPr spcFirstLastPara="0" vert="horz" wrap="square" lIns="309901" tIns="16002" rIns="277897" bIns="16002" numCol="1" spcCol="1270" anchor="ctr" anchorCtr="0">
            <a:noAutofit/>
          </a:bodyPr>
          <a:lstStyle/>
          <a:p>
            <a:pPr marL="0" lvl="0" indent="0" algn="ctr" defTabSz="533400">
              <a:lnSpc>
                <a:spcPct val="90000"/>
              </a:lnSpc>
              <a:spcBef>
                <a:spcPct val="0"/>
              </a:spcBef>
              <a:spcAft>
                <a:spcPct val="35000"/>
              </a:spcAft>
              <a:buNone/>
            </a:pPr>
            <a:r>
              <a:rPr lang="en-US" sz="1200" kern="1200" dirty="0"/>
              <a:t>Blockchain Verification</a:t>
            </a:r>
            <a:endParaRPr lang="en-IN" sz="1200" kern="1200" dirty="0"/>
          </a:p>
        </p:txBody>
      </p:sp>
      <p:graphicFrame>
        <p:nvGraphicFramePr>
          <p:cNvPr id="6" name="Diagram 5">
            <a:extLst>
              <a:ext uri="{FF2B5EF4-FFF2-40B4-BE49-F238E27FC236}">
                <a16:creationId xmlns:a16="http://schemas.microsoft.com/office/drawing/2014/main" id="{EF46AF18-C3D2-670B-B3F2-86AB705CD11A}"/>
              </a:ext>
            </a:extLst>
          </p:cNvPr>
          <p:cNvGraphicFramePr/>
          <p:nvPr>
            <p:extLst>
              <p:ext uri="{D42A27DB-BD31-4B8C-83A1-F6EECF244321}">
                <p14:modId xmlns:p14="http://schemas.microsoft.com/office/powerpoint/2010/main" val="3188455253"/>
              </p:ext>
            </p:extLst>
          </p:nvPr>
        </p:nvGraphicFramePr>
        <p:xfrm>
          <a:off x="3704707" y="683129"/>
          <a:ext cx="3668684" cy="2476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Freeform: Shape 23">
            <a:extLst>
              <a:ext uri="{FF2B5EF4-FFF2-40B4-BE49-F238E27FC236}">
                <a16:creationId xmlns:a16="http://schemas.microsoft.com/office/drawing/2014/main" id="{E80345A5-8599-0FCD-08EF-E9CB6E781B41}"/>
              </a:ext>
            </a:extLst>
          </p:cNvPr>
          <p:cNvSpPr/>
          <p:nvPr/>
        </p:nvSpPr>
        <p:spPr>
          <a:xfrm>
            <a:off x="7265322" y="1645370"/>
            <a:ext cx="1379913" cy="551965"/>
          </a:xfrm>
          <a:custGeom>
            <a:avLst/>
            <a:gdLst>
              <a:gd name="connsiteX0" fmla="*/ 0 w 1379913"/>
              <a:gd name="connsiteY0" fmla="*/ 0 h 551965"/>
              <a:gd name="connsiteX1" fmla="*/ 1103931 w 1379913"/>
              <a:gd name="connsiteY1" fmla="*/ 0 h 551965"/>
              <a:gd name="connsiteX2" fmla="*/ 1379913 w 1379913"/>
              <a:gd name="connsiteY2" fmla="*/ 275983 h 551965"/>
              <a:gd name="connsiteX3" fmla="*/ 1103931 w 1379913"/>
              <a:gd name="connsiteY3" fmla="*/ 551965 h 551965"/>
              <a:gd name="connsiteX4" fmla="*/ 0 w 1379913"/>
              <a:gd name="connsiteY4" fmla="*/ 551965 h 551965"/>
              <a:gd name="connsiteX5" fmla="*/ 275983 w 1379913"/>
              <a:gd name="connsiteY5" fmla="*/ 275983 h 551965"/>
              <a:gd name="connsiteX6" fmla="*/ 0 w 1379913"/>
              <a:gd name="connsiteY6" fmla="*/ 0 h 55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913" h="551965">
                <a:moveTo>
                  <a:pt x="0" y="0"/>
                </a:moveTo>
                <a:lnTo>
                  <a:pt x="1103931" y="0"/>
                </a:lnTo>
                <a:lnTo>
                  <a:pt x="1379913" y="275983"/>
                </a:lnTo>
                <a:lnTo>
                  <a:pt x="1103931" y="551965"/>
                </a:lnTo>
                <a:lnTo>
                  <a:pt x="0" y="551965"/>
                </a:lnTo>
                <a:lnTo>
                  <a:pt x="275983" y="275983"/>
                </a:lnTo>
                <a:lnTo>
                  <a:pt x="0" y="0"/>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23989" tIns="16002" rIns="291984" bIns="16002" numCol="1" spcCol="1270" anchor="ctr" anchorCtr="0">
            <a:noAutofit/>
          </a:bodyPr>
          <a:lstStyle/>
          <a:p>
            <a:pPr marL="0" lvl="0" indent="0" algn="ctr" defTabSz="533400">
              <a:lnSpc>
                <a:spcPct val="90000"/>
              </a:lnSpc>
              <a:spcBef>
                <a:spcPct val="0"/>
              </a:spcBef>
              <a:spcAft>
                <a:spcPct val="35000"/>
              </a:spcAft>
              <a:buNone/>
            </a:pPr>
            <a:r>
              <a:rPr lang="en-US" sz="1200" kern="1200" dirty="0"/>
              <a:t>Local Model Update</a:t>
            </a:r>
            <a:endParaRPr lang="en-IN" sz="1200" kern="1200" dirty="0"/>
          </a:p>
        </p:txBody>
      </p:sp>
      <p:cxnSp>
        <p:nvCxnSpPr>
          <p:cNvPr id="26" name="Connector: Elbow 25">
            <a:extLst>
              <a:ext uri="{FF2B5EF4-FFF2-40B4-BE49-F238E27FC236}">
                <a16:creationId xmlns:a16="http://schemas.microsoft.com/office/drawing/2014/main" id="{BCD1554F-7BA9-164D-6ADF-9C02BA40B8A1}"/>
              </a:ext>
            </a:extLst>
          </p:cNvPr>
          <p:cNvCxnSpPr>
            <a:cxnSpLocks/>
          </p:cNvCxnSpPr>
          <p:nvPr/>
        </p:nvCxnSpPr>
        <p:spPr>
          <a:xfrm rot="10800000" flipV="1">
            <a:off x="723207" y="1093406"/>
            <a:ext cx="7132320" cy="551964"/>
          </a:xfrm>
          <a:prstGeom prst="bentConnector3">
            <a:avLst>
              <a:gd name="adj1" fmla="val 1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B1ACB5AA-23B1-4B90-A40D-D1DA1A7D7086}"/>
              </a:ext>
            </a:extLst>
          </p:cNvPr>
          <p:cNvCxnSpPr/>
          <p:nvPr/>
        </p:nvCxnSpPr>
        <p:spPr>
          <a:xfrm flipV="1">
            <a:off x="7855527" y="1099921"/>
            <a:ext cx="0" cy="5389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865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DD8FB-A312-2E0F-16D6-044644398C8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1DC881F-A4E1-D703-E481-ADEE7644161B}"/>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CDAEC343-0F44-9FFF-57FB-6A53A9471507}"/>
              </a:ext>
            </a:extLst>
          </p:cNvPr>
          <p:cNvSpPr/>
          <p:nvPr/>
        </p:nvSpPr>
        <p:spPr>
          <a:xfrm>
            <a:off x="65314" y="116378"/>
            <a:ext cx="8229600" cy="574321"/>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System Architecture</a:t>
            </a:r>
            <a:endParaRPr lang="en-US" sz="3300" dirty="0"/>
          </a:p>
        </p:txBody>
      </p:sp>
      <p:pic>
        <p:nvPicPr>
          <p:cNvPr id="5" name="Picture 4">
            <a:extLst>
              <a:ext uri="{FF2B5EF4-FFF2-40B4-BE49-F238E27FC236}">
                <a16:creationId xmlns:a16="http://schemas.microsoft.com/office/drawing/2014/main" id="{736F7F18-D078-94A7-18CE-0B73827B874D}"/>
              </a:ext>
            </a:extLst>
          </p:cNvPr>
          <p:cNvPicPr>
            <a:picLocks noChangeAspect="1"/>
          </p:cNvPicPr>
          <p:nvPr/>
        </p:nvPicPr>
        <p:blipFill>
          <a:blip r:embed="rId4"/>
          <a:srcRect b="6314"/>
          <a:stretch/>
        </p:blipFill>
        <p:spPr>
          <a:xfrm>
            <a:off x="1690329" y="690699"/>
            <a:ext cx="5763342" cy="3898804"/>
          </a:xfrm>
          <a:prstGeom prst="rect">
            <a:avLst/>
          </a:prstGeom>
        </p:spPr>
      </p:pic>
      <p:sp>
        <p:nvSpPr>
          <p:cNvPr id="6" name="TextBox 5">
            <a:extLst>
              <a:ext uri="{FF2B5EF4-FFF2-40B4-BE49-F238E27FC236}">
                <a16:creationId xmlns:a16="http://schemas.microsoft.com/office/drawing/2014/main" id="{CF79B50E-024A-B886-6456-8F86306ACE87}"/>
              </a:ext>
            </a:extLst>
          </p:cNvPr>
          <p:cNvSpPr txBox="1"/>
          <p:nvPr/>
        </p:nvSpPr>
        <p:spPr>
          <a:xfrm>
            <a:off x="124691" y="4589504"/>
            <a:ext cx="9019310" cy="276999"/>
          </a:xfrm>
          <a:prstGeom prst="rect">
            <a:avLst/>
          </a:prstGeom>
          <a:noFill/>
        </p:spPr>
        <p:txBody>
          <a:bodyPr wrap="square" rtlCol="0">
            <a:spAutoFit/>
          </a:bodyPr>
          <a:lstStyle/>
          <a:p>
            <a:pPr algn="ctr"/>
            <a:r>
              <a:rPr lang="en-US" sz="1200" b="1" dirty="0">
                <a:solidFill>
                  <a:srgbClr val="000000"/>
                </a:solidFill>
                <a:latin typeface="Plus Jakarta Sans Light" pitchFamily="34" charset="0"/>
                <a:ea typeface="Plus Jakarta Sans Light" pitchFamily="34" charset="-122"/>
              </a:rPr>
              <a:t>Ref [49]- Blockchain for medical collaboration: A federated learning-based approach for multi-class respiratory disease classification </a:t>
            </a:r>
            <a:endParaRPr lang="en-IN" sz="1200" b="1" dirty="0">
              <a:solidFill>
                <a:srgbClr val="000000"/>
              </a:solidFill>
              <a:latin typeface="Plus Jakarta Sans Light" pitchFamily="34" charset="0"/>
              <a:ea typeface="Plus Jakarta Sans Light" pitchFamily="34" charset="-122"/>
            </a:endParaRPr>
          </a:p>
        </p:txBody>
      </p:sp>
    </p:spTree>
    <p:extLst>
      <p:ext uri="{BB962C8B-B14F-4D97-AF65-F5344CB8AC3E}">
        <p14:creationId xmlns:p14="http://schemas.microsoft.com/office/powerpoint/2010/main" val="1289998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06E7-0805-7581-1439-C74CBAE4D0C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07CA999-7837-0CA8-AD8F-638F344D2626}"/>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B58981DD-D1C0-414D-7C66-9DFA91B3664A}"/>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Implementation Framework</a:t>
            </a:r>
            <a:endParaRPr lang="en-US" sz="3300" dirty="0"/>
          </a:p>
        </p:txBody>
      </p:sp>
      <p:graphicFrame>
        <p:nvGraphicFramePr>
          <p:cNvPr id="8" name="Table 7">
            <a:extLst>
              <a:ext uri="{FF2B5EF4-FFF2-40B4-BE49-F238E27FC236}">
                <a16:creationId xmlns:a16="http://schemas.microsoft.com/office/drawing/2014/main" id="{660DC192-F579-31AC-F8CA-33051F187019}"/>
              </a:ext>
            </a:extLst>
          </p:cNvPr>
          <p:cNvGraphicFramePr>
            <a:graphicFrameLocks noGrp="1"/>
          </p:cNvGraphicFramePr>
          <p:nvPr>
            <p:extLst>
              <p:ext uri="{D42A27DB-BD31-4B8C-83A1-F6EECF244321}">
                <p14:modId xmlns:p14="http://schemas.microsoft.com/office/powerpoint/2010/main" val="1026847026"/>
              </p:ext>
            </p:extLst>
          </p:nvPr>
        </p:nvGraphicFramePr>
        <p:xfrm>
          <a:off x="1756756" y="1452983"/>
          <a:ext cx="6096000" cy="1464116"/>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2049533068"/>
                    </a:ext>
                  </a:extLst>
                </a:gridCol>
                <a:gridCol w="2032000">
                  <a:extLst>
                    <a:ext uri="{9D8B030D-6E8A-4147-A177-3AD203B41FA5}">
                      <a16:colId xmlns:a16="http://schemas.microsoft.com/office/drawing/2014/main" val="882319208"/>
                    </a:ext>
                  </a:extLst>
                </a:gridCol>
                <a:gridCol w="2032000">
                  <a:extLst>
                    <a:ext uri="{9D8B030D-6E8A-4147-A177-3AD203B41FA5}">
                      <a16:colId xmlns:a16="http://schemas.microsoft.com/office/drawing/2014/main" val="3077384100"/>
                    </a:ext>
                  </a:extLst>
                </a:gridCol>
              </a:tblGrid>
              <a:tr h="128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Local Training Phase</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Blockchain Verification</a:t>
                      </a:r>
                      <a:r>
                        <a:rPr lang="en-IN" sz="1400" b="0" i="0" u="none" strike="noStrike" kern="1200" baseline="0" dirty="0">
                          <a:solidFill>
                            <a:schemeClr val="lt1"/>
                          </a:solidFill>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Global Aggregation</a:t>
                      </a:r>
                      <a:endParaRPr lang="en-IN" sz="1400" dirty="0"/>
                    </a:p>
                  </a:txBody>
                  <a:tcPr/>
                </a:tc>
                <a:extLst>
                  <a:ext uri="{0D108BD9-81ED-4DB2-BD59-A6C34878D82A}">
                    <a16:rowId xmlns:a16="http://schemas.microsoft.com/office/drawing/2014/main" val="3607966419"/>
                  </a:ext>
                </a:extLst>
              </a:tr>
              <a:tr h="1159316">
                <a:tc>
                  <a:txBody>
                    <a:bodyPr/>
                    <a:lstStyle/>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Data preparation </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Model initialization </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Local optimization </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Update generation</a:t>
                      </a:r>
                      <a:endParaRPr lang="en-IN" b="0" dirty="0"/>
                    </a:p>
                  </a:txBody>
                  <a:tcPr/>
                </a:tc>
                <a:tc>
                  <a:txBody>
                    <a:bodyPr/>
                    <a:lstStyle/>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Update Submission </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Smart contract execution </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Consensus achievement </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Reward distribution</a:t>
                      </a:r>
                      <a:endParaRPr lang="en-IN" dirty="0"/>
                    </a:p>
                  </a:txBody>
                  <a:tcPr/>
                </a:tc>
                <a:tc>
                  <a:txBody>
                    <a:bodyPr/>
                    <a:lstStyle/>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Update collection </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Weighted averaging </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Model verification </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Distribution</a:t>
                      </a:r>
                      <a:endParaRPr lang="en-IN" dirty="0"/>
                    </a:p>
                  </a:txBody>
                  <a:tcPr/>
                </a:tc>
                <a:extLst>
                  <a:ext uri="{0D108BD9-81ED-4DB2-BD59-A6C34878D82A}">
                    <a16:rowId xmlns:a16="http://schemas.microsoft.com/office/drawing/2014/main" val="1127518876"/>
                  </a:ext>
                </a:extLst>
              </a:tr>
            </a:tbl>
          </a:graphicData>
        </a:graphic>
      </p:graphicFrame>
      <p:sp>
        <p:nvSpPr>
          <p:cNvPr id="9" name="TextBox 8">
            <a:extLst>
              <a:ext uri="{FF2B5EF4-FFF2-40B4-BE49-F238E27FC236}">
                <a16:creationId xmlns:a16="http://schemas.microsoft.com/office/drawing/2014/main" id="{A3BD4740-A8FA-8354-A4FD-736423083604}"/>
              </a:ext>
            </a:extLst>
          </p:cNvPr>
          <p:cNvSpPr txBox="1"/>
          <p:nvPr/>
        </p:nvSpPr>
        <p:spPr>
          <a:xfrm>
            <a:off x="1756756" y="989467"/>
            <a:ext cx="1986742" cy="307777"/>
          </a:xfrm>
          <a:prstGeom prst="rect">
            <a:avLst/>
          </a:prstGeom>
          <a:noFill/>
        </p:spPr>
        <p:txBody>
          <a:bodyPr wrap="square" rtlCol="0">
            <a:spAutoFit/>
          </a:bodyPr>
          <a:lstStyle/>
          <a:p>
            <a:r>
              <a:rPr lang="en-US" sz="1400" b="1" dirty="0">
                <a:solidFill>
                  <a:srgbClr val="000000"/>
                </a:solidFill>
                <a:latin typeface="Plus Jakarta Sans Light" pitchFamily="34" charset="0"/>
                <a:ea typeface="Plus Jakarta Sans Light" pitchFamily="34" charset="-122"/>
              </a:rPr>
              <a:t>Training Protocol </a:t>
            </a:r>
            <a:endParaRPr lang="en-IN" sz="1400" b="1" dirty="0">
              <a:solidFill>
                <a:srgbClr val="000000"/>
              </a:solidFill>
              <a:latin typeface="Plus Jakarta Sans Light" pitchFamily="34" charset="0"/>
              <a:ea typeface="Plus Jakarta Sans Light" pitchFamily="34" charset="-122"/>
            </a:endParaRPr>
          </a:p>
        </p:txBody>
      </p:sp>
      <p:sp>
        <p:nvSpPr>
          <p:cNvPr id="10" name="TextBox 9">
            <a:extLst>
              <a:ext uri="{FF2B5EF4-FFF2-40B4-BE49-F238E27FC236}">
                <a16:creationId xmlns:a16="http://schemas.microsoft.com/office/drawing/2014/main" id="{7947DDB7-1B73-12B6-153E-4A6CA6EA7906}"/>
              </a:ext>
            </a:extLst>
          </p:cNvPr>
          <p:cNvSpPr txBox="1"/>
          <p:nvPr/>
        </p:nvSpPr>
        <p:spPr>
          <a:xfrm>
            <a:off x="1733666" y="3072838"/>
            <a:ext cx="2549236" cy="307777"/>
          </a:xfrm>
          <a:prstGeom prst="rect">
            <a:avLst/>
          </a:prstGeom>
          <a:noFill/>
        </p:spPr>
        <p:txBody>
          <a:bodyPr wrap="square" rtlCol="0">
            <a:spAutoFit/>
          </a:bodyPr>
          <a:lstStyle/>
          <a:p>
            <a:r>
              <a:rPr lang="en-US" sz="1400" b="1" dirty="0">
                <a:solidFill>
                  <a:srgbClr val="000000"/>
                </a:solidFill>
                <a:latin typeface="Plus Jakarta Sans Light" pitchFamily="34" charset="0"/>
                <a:ea typeface="Plus Jakarta Sans Light" pitchFamily="34" charset="-122"/>
              </a:rPr>
              <a:t>Privacy Preservation</a:t>
            </a:r>
            <a:endParaRPr lang="en-IN" sz="1400" b="1" dirty="0">
              <a:solidFill>
                <a:srgbClr val="000000"/>
              </a:solidFill>
              <a:latin typeface="Plus Jakarta Sans Light" pitchFamily="34" charset="0"/>
              <a:ea typeface="Plus Jakarta Sans Light" pitchFamily="34" charset="-122"/>
            </a:endParaRPr>
          </a:p>
        </p:txBody>
      </p:sp>
      <p:graphicFrame>
        <p:nvGraphicFramePr>
          <p:cNvPr id="11" name="Table 10">
            <a:extLst>
              <a:ext uri="{FF2B5EF4-FFF2-40B4-BE49-F238E27FC236}">
                <a16:creationId xmlns:a16="http://schemas.microsoft.com/office/drawing/2014/main" id="{8BA28A85-ADE4-1700-726D-0CE3B98E33DF}"/>
              </a:ext>
            </a:extLst>
          </p:cNvPr>
          <p:cNvGraphicFramePr>
            <a:graphicFrameLocks noGrp="1"/>
          </p:cNvGraphicFramePr>
          <p:nvPr>
            <p:extLst>
              <p:ext uri="{D42A27DB-BD31-4B8C-83A1-F6EECF244321}">
                <p14:modId xmlns:p14="http://schemas.microsoft.com/office/powerpoint/2010/main" val="241803533"/>
              </p:ext>
            </p:extLst>
          </p:nvPr>
        </p:nvGraphicFramePr>
        <p:xfrm>
          <a:off x="1756756" y="3500194"/>
          <a:ext cx="4064000" cy="1307678"/>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2049533068"/>
                    </a:ext>
                  </a:extLst>
                </a:gridCol>
                <a:gridCol w="2032000">
                  <a:extLst>
                    <a:ext uri="{9D8B030D-6E8A-4147-A177-3AD203B41FA5}">
                      <a16:colId xmlns:a16="http://schemas.microsoft.com/office/drawing/2014/main" val="882319208"/>
                    </a:ext>
                  </a:extLst>
                </a:gridCol>
              </a:tblGrid>
              <a:tr h="263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Data Privacy</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Model Privacy</a:t>
                      </a:r>
                      <a:r>
                        <a:rPr lang="en-IN" sz="1400" b="0" i="0" u="none" strike="noStrike" kern="1200" baseline="0" dirty="0">
                          <a:solidFill>
                            <a:schemeClr val="lt1"/>
                          </a:solidFill>
                          <a:latin typeface="+mn-lt"/>
                          <a:ea typeface="+mn-ea"/>
                          <a:cs typeface="+mn-cs"/>
                        </a:rPr>
                        <a:t>	</a:t>
                      </a:r>
                    </a:p>
                  </a:txBody>
                  <a:tcPr/>
                </a:tc>
                <a:extLst>
                  <a:ext uri="{0D108BD9-81ED-4DB2-BD59-A6C34878D82A}">
                    <a16:rowId xmlns:a16="http://schemas.microsoft.com/office/drawing/2014/main" val="3607966419"/>
                  </a:ext>
                </a:extLst>
              </a:tr>
              <a:tr h="1002878">
                <a:tc>
                  <a:txBody>
                    <a:bodyPr/>
                    <a:lstStyle/>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Local data retention</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Anonymization</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Encryption </a:t>
                      </a:r>
                    </a:p>
                  </a:txBody>
                  <a:tcPr/>
                </a:tc>
                <a:tc>
                  <a:txBody>
                    <a:bodyPr/>
                    <a:lstStyle/>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Parameter Encryption</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Secure Aggregation</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Split learning</a:t>
                      </a:r>
                      <a:endParaRPr lang="en-IN" dirty="0"/>
                    </a:p>
                  </a:txBody>
                  <a:tcPr/>
                </a:tc>
                <a:extLst>
                  <a:ext uri="{0D108BD9-81ED-4DB2-BD59-A6C34878D82A}">
                    <a16:rowId xmlns:a16="http://schemas.microsoft.com/office/drawing/2014/main" val="1127518876"/>
                  </a:ext>
                </a:extLst>
              </a:tr>
            </a:tbl>
          </a:graphicData>
        </a:graphic>
      </p:graphicFrame>
    </p:spTree>
    <p:extLst>
      <p:ext uri="{BB962C8B-B14F-4D97-AF65-F5344CB8AC3E}">
        <p14:creationId xmlns:p14="http://schemas.microsoft.com/office/powerpoint/2010/main" val="1524762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E488B-28DF-EAE3-9C93-0695CF0D28C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E2FC343-6010-8D76-F3DD-EC12D372697E}"/>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39CE832C-BB61-D7A6-DF8A-7FC957FEAD5D}"/>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Evaluation Framework</a:t>
            </a:r>
            <a:endParaRPr lang="en-US" sz="3300" dirty="0"/>
          </a:p>
        </p:txBody>
      </p:sp>
      <p:graphicFrame>
        <p:nvGraphicFramePr>
          <p:cNvPr id="8" name="Table 7">
            <a:extLst>
              <a:ext uri="{FF2B5EF4-FFF2-40B4-BE49-F238E27FC236}">
                <a16:creationId xmlns:a16="http://schemas.microsoft.com/office/drawing/2014/main" id="{85BDDC41-348A-8B1D-98BF-BC85F2ADD0A4}"/>
              </a:ext>
            </a:extLst>
          </p:cNvPr>
          <p:cNvGraphicFramePr>
            <a:graphicFrameLocks noGrp="1"/>
          </p:cNvGraphicFramePr>
          <p:nvPr>
            <p:extLst>
              <p:ext uri="{D42A27DB-BD31-4B8C-83A1-F6EECF244321}">
                <p14:modId xmlns:p14="http://schemas.microsoft.com/office/powerpoint/2010/main" val="4171622139"/>
              </p:ext>
            </p:extLst>
          </p:nvPr>
        </p:nvGraphicFramePr>
        <p:xfrm>
          <a:off x="1590502" y="1579462"/>
          <a:ext cx="6096000" cy="1464116"/>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2049533068"/>
                    </a:ext>
                  </a:extLst>
                </a:gridCol>
                <a:gridCol w="2032000">
                  <a:extLst>
                    <a:ext uri="{9D8B030D-6E8A-4147-A177-3AD203B41FA5}">
                      <a16:colId xmlns:a16="http://schemas.microsoft.com/office/drawing/2014/main" val="882319208"/>
                    </a:ext>
                  </a:extLst>
                </a:gridCol>
                <a:gridCol w="2032000">
                  <a:extLst>
                    <a:ext uri="{9D8B030D-6E8A-4147-A177-3AD203B41FA5}">
                      <a16:colId xmlns:a16="http://schemas.microsoft.com/office/drawing/2014/main" val="3077384100"/>
                    </a:ext>
                  </a:extLst>
                </a:gridCol>
              </a:tblGrid>
              <a:tr h="128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Model Performance</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System Metrics</a:t>
                      </a:r>
                      <a:r>
                        <a:rPr lang="en-IN" sz="1400" b="0" i="0" u="none" strike="noStrike" kern="1200" baseline="0" dirty="0">
                          <a:solidFill>
                            <a:schemeClr val="lt1"/>
                          </a:solidFill>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Privacy Metrics</a:t>
                      </a:r>
                      <a:endParaRPr lang="en-IN" sz="1400" dirty="0"/>
                    </a:p>
                  </a:txBody>
                  <a:tcPr/>
                </a:tc>
                <a:extLst>
                  <a:ext uri="{0D108BD9-81ED-4DB2-BD59-A6C34878D82A}">
                    <a16:rowId xmlns:a16="http://schemas.microsoft.com/office/drawing/2014/main" val="3607966419"/>
                  </a:ext>
                </a:extLst>
              </a:tr>
              <a:tr h="1159316">
                <a:tc>
                  <a:txBody>
                    <a:bodyPr/>
                    <a:lstStyle/>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Classification Accuracy</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AUC-ROC Curve</a:t>
                      </a:r>
                    </a:p>
                  </a:txBody>
                  <a:tcPr/>
                </a:tc>
                <a:tc>
                  <a:txBody>
                    <a:bodyPr/>
                    <a:lstStyle/>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Communication overhead</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Computational cost</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Storage requirements</a:t>
                      </a:r>
                      <a:endParaRPr lang="en-IN" dirty="0"/>
                    </a:p>
                  </a:txBody>
                  <a:tcPr/>
                </a:tc>
                <a:tc>
                  <a:txBody>
                    <a:bodyPr/>
                    <a:lstStyle/>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Information leakage</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Attack resistance</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Compliance score</a:t>
                      </a:r>
                      <a:endParaRPr lang="en-IN" dirty="0"/>
                    </a:p>
                  </a:txBody>
                  <a:tcPr/>
                </a:tc>
                <a:extLst>
                  <a:ext uri="{0D108BD9-81ED-4DB2-BD59-A6C34878D82A}">
                    <a16:rowId xmlns:a16="http://schemas.microsoft.com/office/drawing/2014/main" val="1127518876"/>
                  </a:ext>
                </a:extLst>
              </a:tr>
            </a:tbl>
          </a:graphicData>
        </a:graphic>
      </p:graphicFrame>
      <p:sp>
        <p:nvSpPr>
          <p:cNvPr id="9" name="TextBox 8">
            <a:extLst>
              <a:ext uri="{FF2B5EF4-FFF2-40B4-BE49-F238E27FC236}">
                <a16:creationId xmlns:a16="http://schemas.microsoft.com/office/drawing/2014/main" id="{77CE01C6-7876-7499-496A-F522D850BA2C}"/>
              </a:ext>
            </a:extLst>
          </p:cNvPr>
          <p:cNvSpPr txBox="1"/>
          <p:nvPr/>
        </p:nvSpPr>
        <p:spPr>
          <a:xfrm>
            <a:off x="1515687" y="1107078"/>
            <a:ext cx="1986742" cy="307777"/>
          </a:xfrm>
          <a:prstGeom prst="rect">
            <a:avLst/>
          </a:prstGeom>
          <a:noFill/>
        </p:spPr>
        <p:txBody>
          <a:bodyPr wrap="square" rtlCol="0">
            <a:spAutoFit/>
          </a:bodyPr>
          <a:lstStyle/>
          <a:p>
            <a:r>
              <a:rPr lang="en-US" sz="1400" b="1" dirty="0">
                <a:solidFill>
                  <a:srgbClr val="000000"/>
                </a:solidFill>
                <a:latin typeface="Plus Jakarta Sans Light" pitchFamily="34" charset="0"/>
                <a:ea typeface="Plus Jakarta Sans Light" pitchFamily="34" charset="-122"/>
              </a:rPr>
              <a:t>Performance Metrics</a:t>
            </a:r>
            <a:endParaRPr lang="en-IN" sz="1400" b="1" dirty="0">
              <a:solidFill>
                <a:srgbClr val="000000"/>
              </a:solidFill>
              <a:latin typeface="Plus Jakarta Sans Light" pitchFamily="34" charset="0"/>
              <a:ea typeface="Plus Jakarta Sans Light" pitchFamily="34" charset="-122"/>
            </a:endParaRPr>
          </a:p>
        </p:txBody>
      </p:sp>
    </p:spTree>
    <p:extLst>
      <p:ext uri="{BB962C8B-B14F-4D97-AF65-F5344CB8AC3E}">
        <p14:creationId xmlns:p14="http://schemas.microsoft.com/office/powerpoint/2010/main" val="415458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DF9268A-5F0F-9084-ED9D-DEE8AF1FC53D}"/>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4A15A776-A71F-3272-50D6-3EF6899BD259}"/>
              </a:ext>
            </a:extLst>
          </p:cNvPr>
          <p:cNvSpPr/>
          <p:nvPr/>
        </p:nvSpPr>
        <p:spPr>
          <a:xfrm>
            <a:off x="239486" y="0"/>
            <a:ext cx="8055428" cy="690699"/>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Introduction</a:t>
            </a:r>
            <a:endParaRPr lang="en-US" sz="3300" dirty="0"/>
          </a:p>
        </p:txBody>
      </p:sp>
      <p:sp>
        <p:nvSpPr>
          <p:cNvPr id="4" name="Text 1">
            <a:extLst>
              <a:ext uri="{FF2B5EF4-FFF2-40B4-BE49-F238E27FC236}">
                <a16:creationId xmlns:a16="http://schemas.microsoft.com/office/drawing/2014/main" id="{60D3AEAD-13E0-1A51-7CD1-E678531C008F}"/>
              </a:ext>
            </a:extLst>
          </p:cNvPr>
          <p:cNvSpPr/>
          <p:nvPr/>
        </p:nvSpPr>
        <p:spPr>
          <a:xfrm>
            <a:off x="124097" y="829490"/>
            <a:ext cx="6916783" cy="3971109"/>
          </a:xfrm>
          <a:prstGeom prst="rect">
            <a:avLst/>
          </a:prstGeom>
          <a:noFill/>
          <a:ln/>
        </p:spPr>
        <p:txBody>
          <a:bodyPr wrap="square" rtlCol="0" anchor="t"/>
          <a:lstStyle/>
          <a:p>
            <a:pPr marL="342900" indent="-342900" algn="just">
              <a:lnSpc>
                <a:spcPts val="2000"/>
              </a:lnSpc>
              <a:spcAft>
                <a:spcPts val="1200"/>
              </a:spcAft>
              <a:buSzPct val="10000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rPr>
              <a:t>Pulmonary diseases represent a significant global health burden, affecting millions of people worldwide and contributing substantially to morbidity and mortality rates. </a:t>
            </a:r>
          </a:p>
          <a:p>
            <a:pPr marL="342900" indent="-342900" algn="just">
              <a:lnSpc>
                <a:spcPts val="2000"/>
              </a:lnSpc>
              <a:spcAft>
                <a:spcPts val="1200"/>
              </a:spcAft>
              <a:buSzPct val="10000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rPr>
              <a:t>Early and accurate diagnosis of these conditions is crucial for effective treatment and improved patient outcomes. </a:t>
            </a:r>
          </a:p>
          <a:p>
            <a:pPr marL="342900" indent="-342900" algn="just">
              <a:lnSpc>
                <a:spcPts val="2000"/>
              </a:lnSpc>
              <a:spcAft>
                <a:spcPts val="1200"/>
              </a:spcAft>
              <a:buSzPct val="10000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cs typeface="Plus Jakarta Sans Light" pitchFamily="34" charset="-120"/>
              </a:rPr>
              <a:t>Chest X-rays are indispensable tools in understanding lung health and diagnosing pulmonary diseases, providing clear images of various lung conditions.</a:t>
            </a:r>
          </a:p>
          <a:p>
            <a:pPr marL="342900" indent="-342900" algn="just">
              <a:lnSpc>
                <a:spcPts val="2000"/>
              </a:lnSpc>
              <a:spcAft>
                <a:spcPts val="1200"/>
              </a:spcAft>
              <a:buSzPct val="10000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cs typeface="Plus Jakarta Sans Light" pitchFamily="34" charset="-120"/>
              </a:rPr>
              <a:t>They are budget-friendly and easy to perform, making them widely accessible for initial evaluations in medical settings around the world.</a:t>
            </a:r>
          </a:p>
          <a:p>
            <a:pPr marL="342900" indent="-342900" algn="just">
              <a:lnSpc>
                <a:spcPts val="2000"/>
              </a:lnSpc>
              <a:spcAft>
                <a:spcPts val="1200"/>
              </a:spcAft>
              <a:buSzPct val="10000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cs typeface="Plus Jakarta Sans Light" pitchFamily="34" charset="-120"/>
              </a:rPr>
              <a:t>Their ability to reveal crucial information enables early detection and monitoring of lung diseases, benefiting both patients and healthcare providers.</a:t>
            </a:r>
          </a:p>
          <a:p>
            <a:pPr marL="342900" indent="-342900" algn="just">
              <a:lnSpc>
                <a:spcPts val="2000"/>
              </a:lnSpc>
              <a:spcAft>
                <a:spcPts val="1200"/>
              </a:spcAft>
              <a:buSzPct val="10000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cs typeface="Plus Jakarta Sans Light" pitchFamily="34" charset="-120"/>
              </a:rPr>
              <a:t>Despite their strengths, X-rays can be complex in interpretation, highlighting the need for enhanced diagnostic support systems.</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
        <p:nvSpPr>
          <p:cNvPr id="5" name="Shape 2">
            <a:extLst>
              <a:ext uri="{FF2B5EF4-FFF2-40B4-BE49-F238E27FC236}">
                <a16:creationId xmlns:a16="http://schemas.microsoft.com/office/drawing/2014/main" id="{E43EC1E6-E230-5D1D-22F2-CEEA22D4FE9D}"/>
              </a:ext>
            </a:extLst>
          </p:cNvPr>
          <p:cNvSpPr/>
          <p:nvPr/>
        </p:nvSpPr>
        <p:spPr>
          <a:xfrm>
            <a:off x="7040880" y="1894114"/>
            <a:ext cx="1965960" cy="2081893"/>
          </a:xfrm>
          <a:prstGeom prst="rect">
            <a:avLst/>
          </a:prstGeom>
          <a:solidFill>
            <a:srgbClr val="FFFFFF"/>
          </a:solidFill>
          <a:ln/>
        </p:spPr>
      </p:sp>
      <p:pic>
        <p:nvPicPr>
          <p:cNvPr id="8" name="Picture 7">
            <a:extLst>
              <a:ext uri="{FF2B5EF4-FFF2-40B4-BE49-F238E27FC236}">
                <a16:creationId xmlns:a16="http://schemas.microsoft.com/office/drawing/2014/main" id="{EFC86416-5D6D-1131-4AB1-901B0DDCD45E}"/>
              </a:ext>
            </a:extLst>
          </p:cNvPr>
          <p:cNvPicPr>
            <a:picLocks noChangeAspect="1"/>
          </p:cNvPicPr>
          <p:nvPr/>
        </p:nvPicPr>
        <p:blipFill>
          <a:blip r:embed="rId4"/>
          <a:srcRect l="5623"/>
          <a:stretch/>
        </p:blipFill>
        <p:spPr>
          <a:xfrm>
            <a:off x="7062652" y="1940377"/>
            <a:ext cx="1920240" cy="1992086"/>
          </a:xfrm>
          <a:prstGeom prst="rect">
            <a:avLst/>
          </a:prstGeom>
        </p:spPr>
      </p:pic>
      <p:sp>
        <p:nvSpPr>
          <p:cNvPr id="9" name="TextBox 8">
            <a:extLst>
              <a:ext uri="{FF2B5EF4-FFF2-40B4-BE49-F238E27FC236}">
                <a16:creationId xmlns:a16="http://schemas.microsoft.com/office/drawing/2014/main" id="{AD1E37AB-FF20-4831-448D-9C09BA28E30C}"/>
              </a:ext>
            </a:extLst>
          </p:cNvPr>
          <p:cNvSpPr txBox="1"/>
          <p:nvPr/>
        </p:nvSpPr>
        <p:spPr>
          <a:xfrm>
            <a:off x="7024687" y="3999270"/>
            <a:ext cx="1920240" cy="215444"/>
          </a:xfrm>
          <a:prstGeom prst="rect">
            <a:avLst/>
          </a:prstGeom>
          <a:noFill/>
        </p:spPr>
        <p:txBody>
          <a:bodyPr wrap="square" rtlCol="0">
            <a:spAutoFit/>
          </a:bodyPr>
          <a:lstStyle/>
          <a:p>
            <a:r>
              <a:rPr lang="en-US" sz="800" dirty="0"/>
              <a:t>Image Source: </a:t>
            </a:r>
            <a:r>
              <a:rPr lang="en-US" sz="800" dirty="0">
                <a:hlinkClick r:id="rId5"/>
              </a:rPr>
              <a:t>https://www.sleepdrs.com</a:t>
            </a:r>
            <a:endParaRPr lang="en-IN" sz="800" dirty="0"/>
          </a:p>
        </p:txBody>
      </p:sp>
    </p:spTree>
    <p:extLst>
      <p:ext uri="{BB962C8B-B14F-4D97-AF65-F5344CB8AC3E}">
        <p14:creationId xmlns:p14="http://schemas.microsoft.com/office/powerpoint/2010/main" val="2165486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417E7-CD17-838A-E2E8-D20BEB9FFD7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8F1D70A-0072-BF03-D9AE-071A2132A4C7}"/>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2936A37C-F975-5140-A91B-88CB0841FC00}"/>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Expected Outcomes</a:t>
            </a:r>
            <a:endParaRPr lang="en-US" sz="3300" dirty="0"/>
          </a:p>
        </p:txBody>
      </p:sp>
      <p:graphicFrame>
        <p:nvGraphicFramePr>
          <p:cNvPr id="8" name="Table 7">
            <a:extLst>
              <a:ext uri="{FF2B5EF4-FFF2-40B4-BE49-F238E27FC236}">
                <a16:creationId xmlns:a16="http://schemas.microsoft.com/office/drawing/2014/main" id="{F43DC726-7EC0-FDCB-8FCF-81C1E71D486C}"/>
              </a:ext>
            </a:extLst>
          </p:cNvPr>
          <p:cNvGraphicFramePr>
            <a:graphicFrameLocks noGrp="1"/>
          </p:cNvGraphicFramePr>
          <p:nvPr>
            <p:extLst>
              <p:ext uri="{D42A27DB-BD31-4B8C-83A1-F6EECF244321}">
                <p14:modId xmlns:p14="http://schemas.microsoft.com/office/powerpoint/2010/main" val="4260512053"/>
              </p:ext>
            </p:extLst>
          </p:nvPr>
        </p:nvGraphicFramePr>
        <p:xfrm>
          <a:off x="218902" y="1452983"/>
          <a:ext cx="4064000" cy="1464116"/>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2049533068"/>
                    </a:ext>
                  </a:extLst>
                </a:gridCol>
                <a:gridCol w="2032000">
                  <a:extLst>
                    <a:ext uri="{9D8B030D-6E8A-4147-A177-3AD203B41FA5}">
                      <a16:colId xmlns:a16="http://schemas.microsoft.com/office/drawing/2014/main" val="882319208"/>
                    </a:ext>
                  </a:extLst>
                </a:gridCol>
              </a:tblGrid>
              <a:tr h="128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Secure Framework</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Performance Gains</a:t>
                      </a:r>
                      <a:r>
                        <a:rPr lang="en-IN" sz="1400" b="0" i="0" u="none" strike="noStrike" kern="1200" baseline="0" dirty="0">
                          <a:solidFill>
                            <a:schemeClr val="lt1"/>
                          </a:solidFill>
                          <a:latin typeface="+mn-lt"/>
                          <a:ea typeface="+mn-ea"/>
                          <a:cs typeface="+mn-cs"/>
                        </a:rPr>
                        <a:t>	</a:t>
                      </a:r>
                    </a:p>
                  </a:txBody>
                  <a:tcPr/>
                </a:tc>
                <a:extLst>
                  <a:ext uri="{0D108BD9-81ED-4DB2-BD59-A6C34878D82A}">
                    <a16:rowId xmlns:a16="http://schemas.microsoft.com/office/drawing/2014/main" val="3607966419"/>
                  </a:ext>
                </a:extLst>
              </a:tr>
              <a:tr h="1159316">
                <a:tc>
                  <a:txBody>
                    <a:bodyPr/>
                    <a:lstStyle/>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Privacy preservation</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Model integrity</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Audit capability</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Compliance assurance</a:t>
                      </a:r>
                    </a:p>
                  </a:txBody>
                  <a:tcPr/>
                </a:tc>
                <a:tc>
                  <a:txBody>
                    <a:bodyPr/>
                    <a:lstStyle/>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Improved accuracy</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Faster convergence</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Better generalization</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Reduced costs</a:t>
                      </a:r>
                      <a:endParaRPr lang="en-IN" dirty="0"/>
                    </a:p>
                  </a:txBody>
                  <a:tcPr/>
                </a:tc>
                <a:extLst>
                  <a:ext uri="{0D108BD9-81ED-4DB2-BD59-A6C34878D82A}">
                    <a16:rowId xmlns:a16="http://schemas.microsoft.com/office/drawing/2014/main" val="1127518876"/>
                  </a:ext>
                </a:extLst>
              </a:tr>
            </a:tbl>
          </a:graphicData>
        </a:graphic>
      </p:graphicFrame>
      <p:sp>
        <p:nvSpPr>
          <p:cNvPr id="9" name="TextBox 8">
            <a:extLst>
              <a:ext uri="{FF2B5EF4-FFF2-40B4-BE49-F238E27FC236}">
                <a16:creationId xmlns:a16="http://schemas.microsoft.com/office/drawing/2014/main" id="{1F67650A-1542-FD01-2869-919FFF225BB3}"/>
              </a:ext>
            </a:extLst>
          </p:cNvPr>
          <p:cNvSpPr txBox="1"/>
          <p:nvPr/>
        </p:nvSpPr>
        <p:spPr>
          <a:xfrm>
            <a:off x="218901" y="968578"/>
            <a:ext cx="3065211" cy="307777"/>
          </a:xfrm>
          <a:prstGeom prst="rect">
            <a:avLst/>
          </a:prstGeom>
          <a:noFill/>
        </p:spPr>
        <p:txBody>
          <a:bodyPr wrap="square" rtlCol="0">
            <a:spAutoFit/>
          </a:bodyPr>
          <a:lstStyle/>
          <a:p>
            <a:r>
              <a:rPr lang="en-US" sz="1400" b="1" dirty="0">
                <a:solidFill>
                  <a:srgbClr val="000000"/>
                </a:solidFill>
                <a:latin typeface="Plus Jakarta Sans Light" pitchFamily="34" charset="0"/>
                <a:ea typeface="Plus Jakarta Sans Light" pitchFamily="34" charset="-122"/>
              </a:rPr>
              <a:t>Technical Achievements</a:t>
            </a:r>
            <a:endParaRPr lang="en-IN" sz="1400" b="1" dirty="0">
              <a:solidFill>
                <a:srgbClr val="000000"/>
              </a:solidFill>
              <a:latin typeface="Plus Jakarta Sans Light" pitchFamily="34" charset="0"/>
              <a:ea typeface="Plus Jakarta Sans Light" pitchFamily="34" charset="-122"/>
            </a:endParaRPr>
          </a:p>
        </p:txBody>
      </p:sp>
      <p:sp>
        <p:nvSpPr>
          <p:cNvPr id="4" name="TextBox 3">
            <a:extLst>
              <a:ext uri="{FF2B5EF4-FFF2-40B4-BE49-F238E27FC236}">
                <a16:creationId xmlns:a16="http://schemas.microsoft.com/office/drawing/2014/main" id="{D0B63AB9-BE45-6E7C-CCFF-0DDDF7C8F52F}"/>
              </a:ext>
            </a:extLst>
          </p:cNvPr>
          <p:cNvSpPr txBox="1"/>
          <p:nvPr/>
        </p:nvSpPr>
        <p:spPr>
          <a:xfrm>
            <a:off x="5229703" y="968578"/>
            <a:ext cx="3065211" cy="307777"/>
          </a:xfrm>
          <a:prstGeom prst="rect">
            <a:avLst/>
          </a:prstGeom>
          <a:noFill/>
        </p:spPr>
        <p:txBody>
          <a:bodyPr wrap="square" rtlCol="0">
            <a:spAutoFit/>
          </a:bodyPr>
          <a:lstStyle/>
          <a:p>
            <a:r>
              <a:rPr lang="en-US" sz="1400" b="1" dirty="0">
                <a:solidFill>
                  <a:srgbClr val="000000"/>
                </a:solidFill>
                <a:latin typeface="Plus Jakarta Sans Light" pitchFamily="34" charset="0"/>
                <a:ea typeface="Plus Jakarta Sans Light" pitchFamily="34" charset="-122"/>
              </a:rPr>
              <a:t>Clinical Impact</a:t>
            </a:r>
            <a:endParaRPr lang="en-IN" sz="1400" b="1" dirty="0">
              <a:solidFill>
                <a:srgbClr val="000000"/>
              </a:solidFill>
              <a:latin typeface="Plus Jakarta Sans Light" pitchFamily="34" charset="0"/>
              <a:ea typeface="Plus Jakarta Sans Light" pitchFamily="34" charset="-122"/>
            </a:endParaRPr>
          </a:p>
        </p:txBody>
      </p:sp>
      <p:graphicFrame>
        <p:nvGraphicFramePr>
          <p:cNvPr id="5" name="Table 4">
            <a:extLst>
              <a:ext uri="{FF2B5EF4-FFF2-40B4-BE49-F238E27FC236}">
                <a16:creationId xmlns:a16="http://schemas.microsoft.com/office/drawing/2014/main" id="{6BC2AD55-090A-268B-AF90-7EE448EBF1AD}"/>
              </a:ext>
            </a:extLst>
          </p:cNvPr>
          <p:cNvGraphicFramePr>
            <a:graphicFrameLocks noGrp="1"/>
          </p:cNvGraphicFramePr>
          <p:nvPr>
            <p:extLst>
              <p:ext uri="{D42A27DB-BD31-4B8C-83A1-F6EECF244321}">
                <p14:modId xmlns:p14="http://schemas.microsoft.com/office/powerpoint/2010/main" val="2311225404"/>
              </p:ext>
            </p:extLst>
          </p:nvPr>
        </p:nvGraphicFramePr>
        <p:xfrm>
          <a:off x="4861098" y="1452983"/>
          <a:ext cx="4064000" cy="1464116"/>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2049533068"/>
                    </a:ext>
                  </a:extLst>
                </a:gridCol>
                <a:gridCol w="2032000">
                  <a:extLst>
                    <a:ext uri="{9D8B030D-6E8A-4147-A177-3AD203B41FA5}">
                      <a16:colId xmlns:a16="http://schemas.microsoft.com/office/drawing/2014/main" val="882319208"/>
                    </a:ext>
                  </a:extLst>
                </a:gridCol>
              </a:tblGrid>
              <a:tr h="128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Collaboration Benefits</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i="0" u="none" strike="noStrike" kern="1200" baseline="0" dirty="0">
                          <a:solidFill>
                            <a:schemeClr val="lt1"/>
                          </a:solidFill>
                          <a:latin typeface="+mn-lt"/>
                          <a:ea typeface="+mn-ea"/>
                          <a:cs typeface="+mn-cs"/>
                        </a:rPr>
                        <a:t>Implementation Benefits</a:t>
                      </a:r>
                      <a:endParaRPr lang="en-IN" sz="1400" b="0" i="0" u="none" strike="noStrike" kern="1200" baseline="0" dirty="0">
                        <a:solidFill>
                          <a:schemeClr val="lt1"/>
                        </a:solidFill>
                        <a:latin typeface="+mn-lt"/>
                        <a:ea typeface="+mn-ea"/>
                        <a:cs typeface="+mn-cs"/>
                      </a:endParaRPr>
                    </a:p>
                  </a:txBody>
                  <a:tcPr/>
                </a:tc>
                <a:extLst>
                  <a:ext uri="{0D108BD9-81ED-4DB2-BD59-A6C34878D82A}">
                    <a16:rowId xmlns:a16="http://schemas.microsoft.com/office/drawing/2014/main" val="3607966419"/>
                  </a:ext>
                </a:extLst>
              </a:tr>
              <a:tr h="1159316">
                <a:tc>
                  <a:txBody>
                    <a:bodyPr/>
                    <a:lstStyle/>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Knowledge sharing</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Resource Optimization</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Larger Datasets</a:t>
                      </a:r>
                    </a:p>
                    <a:p>
                      <a:pPr marL="285750" indent="-285750">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Better Models</a:t>
                      </a:r>
                    </a:p>
                  </a:txBody>
                  <a:tcPr/>
                </a:tc>
                <a:tc>
                  <a:txBody>
                    <a:bodyPr/>
                    <a:lstStyle/>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Privacy Compliance</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Trust Enhancement</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Cost Reduction</a:t>
                      </a:r>
                    </a:p>
                    <a:p>
                      <a:pPr marL="285750" indent="-285750" algn="l" defTabSz="914400" rtl="0" eaLnBrk="1" latinLnBrk="0" hangingPunct="1">
                        <a:lnSpc>
                          <a:spcPct val="150000"/>
                        </a:lnSpc>
                        <a:buFont typeface="Arial" panose="020B0604020202020204" pitchFamily="34" charset="0"/>
                        <a:buChar char="•"/>
                      </a:pPr>
                      <a:r>
                        <a:rPr lang="en-IN" sz="1100" b="0" i="0" u="none" strike="noStrike" kern="1200" baseline="0" dirty="0">
                          <a:solidFill>
                            <a:schemeClr val="dk1"/>
                          </a:solidFill>
                          <a:latin typeface="+mn-lt"/>
                          <a:ea typeface="+mn-ea"/>
                          <a:cs typeface="+mn-cs"/>
                        </a:rPr>
                        <a:t>Scalability</a:t>
                      </a:r>
                      <a:endParaRPr lang="en-IN" dirty="0"/>
                    </a:p>
                  </a:txBody>
                  <a:tcPr/>
                </a:tc>
                <a:extLst>
                  <a:ext uri="{0D108BD9-81ED-4DB2-BD59-A6C34878D82A}">
                    <a16:rowId xmlns:a16="http://schemas.microsoft.com/office/drawing/2014/main" val="1127518876"/>
                  </a:ext>
                </a:extLst>
              </a:tr>
            </a:tbl>
          </a:graphicData>
        </a:graphic>
      </p:graphicFrame>
    </p:spTree>
    <p:extLst>
      <p:ext uri="{BB962C8B-B14F-4D97-AF65-F5344CB8AC3E}">
        <p14:creationId xmlns:p14="http://schemas.microsoft.com/office/powerpoint/2010/main" val="3231472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C1F62-1C2C-6987-A0F7-5565EADABFC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E1AD5B3-8298-FF6B-1232-842C7611914E}"/>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D73C8726-5DC9-862B-80D1-E8F6BBBDBF69}"/>
              </a:ext>
            </a:extLst>
          </p:cNvPr>
          <p:cNvSpPr/>
          <p:nvPr/>
        </p:nvSpPr>
        <p:spPr>
          <a:xfrm>
            <a:off x="65314" y="83127"/>
            <a:ext cx="8229600" cy="607572"/>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References</a:t>
            </a:r>
            <a:endParaRPr lang="en-US" sz="3300" dirty="0"/>
          </a:p>
        </p:txBody>
      </p:sp>
      <p:sp>
        <p:nvSpPr>
          <p:cNvPr id="4" name="Text 1">
            <a:extLst>
              <a:ext uri="{FF2B5EF4-FFF2-40B4-BE49-F238E27FC236}">
                <a16:creationId xmlns:a16="http://schemas.microsoft.com/office/drawing/2014/main" id="{55377CFA-3722-14DB-CAB1-09271A6A9CE2}"/>
              </a:ext>
            </a:extLst>
          </p:cNvPr>
          <p:cNvSpPr/>
          <p:nvPr/>
        </p:nvSpPr>
        <p:spPr>
          <a:xfrm>
            <a:off x="124097" y="690699"/>
            <a:ext cx="8795459" cy="4296937"/>
          </a:xfrm>
          <a:prstGeom prst="rect">
            <a:avLst/>
          </a:prstGeom>
          <a:noFill/>
          <a:ln/>
        </p:spPr>
        <p:txBody>
          <a:bodyPr wrap="square" rtlCol="0" anchor="t"/>
          <a:lstStyle/>
          <a:p>
            <a:pPr marL="0" marR="0" algn="just">
              <a:lnSpc>
                <a:spcPct val="150000"/>
              </a:lnSpc>
            </a:pPr>
            <a:r>
              <a:rPr lang="en-US" sz="1200" dirty="0">
                <a:solidFill>
                  <a:srgbClr val="000000"/>
                </a:solidFill>
                <a:latin typeface="Plus Jakarta Sans Light" pitchFamily="34" charset="0"/>
                <a:ea typeface="Plus Jakarta Sans Light" pitchFamily="34" charset="-122"/>
              </a:rPr>
              <a:t>[1] J. Irvin, P. </a:t>
            </a:r>
            <a:r>
              <a:rPr lang="en-US" sz="1200" dirty="0" err="1">
                <a:solidFill>
                  <a:srgbClr val="000000"/>
                </a:solidFill>
                <a:latin typeface="Plus Jakarta Sans Light" pitchFamily="34" charset="0"/>
                <a:ea typeface="Plus Jakarta Sans Light" pitchFamily="34" charset="-122"/>
              </a:rPr>
              <a:t>Rajpurkar</a:t>
            </a:r>
            <a:r>
              <a:rPr lang="en-US" sz="1200" dirty="0">
                <a:solidFill>
                  <a:srgbClr val="000000"/>
                </a:solidFill>
                <a:latin typeface="Plus Jakarta Sans Light" pitchFamily="34" charset="0"/>
                <a:ea typeface="Plus Jakarta Sans Light" pitchFamily="34" charset="-122"/>
              </a:rPr>
              <a:t>, M. Ko, Y. Yu, S. </a:t>
            </a:r>
            <a:r>
              <a:rPr lang="en-US" sz="1200" dirty="0" err="1">
                <a:solidFill>
                  <a:srgbClr val="000000"/>
                </a:solidFill>
                <a:latin typeface="Plus Jakarta Sans Light" pitchFamily="34" charset="0"/>
                <a:ea typeface="Plus Jakarta Sans Light" pitchFamily="34" charset="-122"/>
              </a:rPr>
              <a:t>Ciurea-Ilcus</a:t>
            </a:r>
            <a:r>
              <a:rPr lang="en-US" sz="1200" dirty="0">
                <a:solidFill>
                  <a:srgbClr val="000000"/>
                </a:solidFill>
                <a:latin typeface="Plus Jakarta Sans Light" pitchFamily="34" charset="0"/>
                <a:ea typeface="Plus Jakarta Sans Light" pitchFamily="34" charset="-122"/>
              </a:rPr>
              <a:t>, V. </a:t>
            </a:r>
            <a:r>
              <a:rPr lang="en-US" sz="1200" dirty="0" err="1">
                <a:solidFill>
                  <a:srgbClr val="000000"/>
                </a:solidFill>
                <a:latin typeface="Plus Jakarta Sans Light" pitchFamily="34" charset="0"/>
                <a:ea typeface="Plus Jakarta Sans Light" pitchFamily="34" charset="-122"/>
              </a:rPr>
              <a:t>Neculae</a:t>
            </a:r>
            <a:r>
              <a:rPr lang="en-US" sz="1200" dirty="0">
                <a:solidFill>
                  <a:srgbClr val="000000"/>
                </a:solidFill>
                <a:latin typeface="Plus Jakarta Sans Light" pitchFamily="34" charset="0"/>
                <a:ea typeface="Plus Jakarta Sans Light" pitchFamily="34" charset="-122"/>
              </a:rPr>
              <a:t>, S. Mehta, T. Duan, D. Ding, A. </a:t>
            </a:r>
            <a:r>
              <a:rPr lang="en-US" sz="1200" dirty="0" err="1">
                <a:solidFill>
                  <a:srgbClr val="000000"/>
                </a:solidFill>
                <a:latin typeface="Plus Jakarta Sans Light" pitchFamily="34" charset="0"/>
                <a:ea typeface="Plus Jakarta Sans Light" pitchFamily="34" charset="-122"/>
              </a:rPr>
              <a:t>Bagul</a:t>
            </a:r>
            <a:r>
              <a:rPr lang="en-US" sz="1200" dirty="0">
                <a:solidFill>
                  <a:srgbClr val="000000"/>
                </a:solidFill>
                <a:latin typeface="Plus Jakarta Sans Light" pitchFamily="34" charset="0"/>
                <a:ea typeface="Plus Jakarta Sans Light" pitchFamily="34" charset="-122"/>
              </a:rPr>
              <a:t>, et al., </a:t>
            </a:r>
            <a:r>
              <a:rPr lang="en-US" sz="1200" dirty="0" err="1">
                <a:solidFill>
                  <a:srgbClr val="000000"/>
                </a:solidFill>
                <a:latin typeface="Plus Jakarta Sans Light" pitchFamily="34" charset="0"/>
                <a:ea typeface="Plus Jakarta Sans Light" pitchFamily="34" charset="-122"/>
              </a:rPr>
              <a:t>Chexpert</a:t>
            </a:r>
            <a:r>
              <a:rPr lang="en-US" sz="1200" dirty="0">
                <a:solidFill>
                  <a:srgbClr val="000000"/>
                </a:solidFill>
                <a:latin typeface="Plus Jakarta Sans Light" pitchFamily="34" charset="0"/>
                <a:ea typeface="Plus Jakarta Sans Light" pitchFamily="34" charset="-122"/>
              </a:rPr>
              <a:t>: A large chest radiograph dataset with uncertainty labels and expert comparison, in: Proceedings of the AAAI conference on artificial intelligence, Vol. 33, 2019, pp. 590–597.</a:t>
            </a:r>
          </a:p>
          <a:p>
            <a:pPr marL="0" marR="0" algn="just">
              <a:lnSpc>
                <a:spcPct val="150000"/>
              </a:lnSpc>
            </a:pPr>
            <a:r>
              <a:rPr lang="en-US" sz="1200" dirty="0">
                <a:solidFill>
                  <a:srgbClr val="000000"/>
                </a:solidFill>
                <a:latin typeface="Plus Jakarta Sans Light" pitchFamily="34" charset="0"/>
                <a:ea typeface="Plus Jakarta Sans Light" pitchFamily="34" charset="-122"/>
              </a:rPr>
              <a:t>[2] J. Bromley, J. W. Bentz, L. </a:t>
            </a:r>
            <a:r>
              <a:rPr lang="en-US" sz="1200" dirty="0" err="1">
                <a:solidFill>
                  <a:srgbClr val="000000"/>
                </a:solidFill>
                <a:latin typeface="Plus Jakarta Sans Light" pitchFamily="34" charset="0"/>
                <a:ea typeface="Plus Jakarta Sans Light" pitchFamily="34" charset="-122"/>
              </a:rPr>
              <a:t>Bottou</a:t>
            </a:r>
            <a:r>
              <a:rPr lang="en-US" sz="1200" dirty="0">
                <a:solidFill>
                  <a:srgbClr val="000000"/>
                </a:solidFill>
                <a:latin typeface="Plus Jakarta Sans Light" pitchFamily="34" charset="0"/>
                <a:ea typeface="Plus Jakarta Sans Light" pitchFamily="34" charset="-122"/>
              </a:rPr>
              <a:t>, I. Guyon, Y. LeCun, C. Moore, E. </a:t>
            </a:r>
            <a:r>
              <a:rPr lang="en-US" sz="1200" dirty="0" err="1">
                <a:solidFill>
                  <a:srgbClr val="000000"/>
                </a:solidFill>
                <a:latin typeface="Plus Jakarta Sans Light" pitchFamily="34" charset="0"/>
                <a:ea typeface="Plus Jakarta Sans Light" pitchFamily="34" charset="-122"/>
              </a:rPr>
              <a:t>S¨ackinger</a:t>
            </a:r>
            <a:r>
              <a:rPr lang="en-US" sz="1200" dirty="0">
                <a:solidFill>
                  <a:srgbClr val="000000"/>
                </a:solidFill>
                <a:latin typeface="Plus Jakarta Sans Light" pitchFamily="34" charset="0"/>
                <a:ea typeface="Plus Jakarta Sans Light" pitchFamily="34" charset="-122"/>
              </a:rPr>
              <a:t>, R. Shah, Signature verification using a” </a:t>
            </a:r>
            <a:r>
              <a:rPr lang="en-US" sz="1200" dirty="0" err="1">
                <a:solidFill>
                  <a:srgbClr val="000000"/>
                </a:solidFill>
                <a:latin typeface="Plus Jakarta Sans Light" pitchFamily="34" charset="0"/>
                <a:ea typeface="Plus Jakarta Sans Light" pitchFamily="34" charset="-122"/>
              </a:rPr>
              <a:t>siamese</a:t>
            </a:r>
            <a:r>
              <a:rPr lang="en-US" sz="1200" dirty="0">
                <a:solidFill>
                  <a:srgbClr val="000000"/>
                </a:solidFill>
                <a:latin typeface="Plus Jakarta Sans Light" pitchFamily="34" charset="0"/>
                <a:ea typeface="Plus Jakarta Sans Light" pitchFamily="34" charset="-122"/>
              </a:rPr>
              <a:t>” time delay neural network, in: Advances in neural information processing systems, 1994.</a:t>
            </a:r>
          </a:p>
          <a:p>
            <a:pPr marL="0" marR="0" algn="just">
              <a:lnSpc>
                <a:spcPct val="150000"/>
              </a:lnSpc>
            </a:pPr>
            <a:r>
              <a:rPr lang="en-US" sz="1200" dirty="0">
                <a:solidFill>
                  <a:srgbClr val="000000"/>
                </a:solidFill>
                <a:latin typeface="Plus Jakarta Sans Light" pitchFamily="34" charset="0"/>
                <a:ea typeface="Plus Jakarta Sans Light" pitchFamily="34" charset="-122"/>
              </a:rPr>
              <a:t>[3] F. Chollet, </a:t>
            </a:r>
            <a:r>
              <a:rPr lang="en-US" sz="1200" dirty="0" err="1">
                <a:solidFill>
                  <a:srgbClr val="000000"/>
                </a:solidFill>
                <a:latin typeface="Plus Jakarta Sans Light" pitchFamily="34" charset="0"/>
                <a:ea typeface="Plus Jakarta Sans Light" pitchFamily="34" charset="-122"/>
              </a:rPr>
              <a:t>Xception</a:t>
            </a:r>
            <a:r>
              <a:rPr lang="en-US" sz="1200" dirty="0">
                <a:solidFill>
                  <a:srgbClr val="000000"/>
                </a:solidFill>
                <a:latin typeface="Plus Jakarta Sans Light" pitchFamily="34" charset="0"/>
                <a:ea typeface="Plus Jakarta Sans Light" pitchFamily="34" charset="-122"/>
              </a:rPr>
              <a:t>: Deep learning with </a:t>
            </a:r>
            <a:r>
              <a:rPr lang="en-US" sz="1200" dirty="0" err="1">
                <a:solidFill>
                  <a:srgbClr val="000000"/>
                </a:solidFill>
                <a:latin typeface="Plus Jakarta Sans Light" pitchFamily="34" charset="0"/>
                <a:ea typeface="Plus Jakarta Sans Light" pitchFamily="34" charset="-122"/>
              </a:rPr>
              <a:t>depthwise</a:t>
            </a:r>
            <a:r>
              <a:rPr lang="en-US" sz="1200" dirty="0">
                <a:solidFill>
                  <a:srgbClr val="000000"/>
                </a:solidFill>
                <a:latin typeface="Plus Jakarta Sans Light" pitchFamily="34" charset="0"/>
                <a:ea typeface="Plus Jakarta Sans Light" pitchFamily="34" charset="-122"/>
              </a:rPr>
              <a:t> separable convolutions, in: Proceedings of the IEEE conference on computer vision and pattern recognition, 2017, pp. 1251–1258.</a:t>
            </a:r>
          </a:p>
          <a:p>
            <a:pPr marL="0" marR="0" algn="just">
              <a:lnSpc>
                <a:spcPct val="150000"/>
              </a:lnSpc>
            </a:pPr>
            <a:r>
              <a:rPr lang="en-US" sz="1200" dirty="0">
                <a:solidFill>
                  <a:srgbClr val="000000"/>
                </a:solidFill>
                <a:latin typeface="Plus Jakarta Sans Light" pitchFamily="34" charset="0"/>
                <a:ea typeface="Plus Jakarta Sans Light" pitchFamily="34" charset="-122"/>
              </a:rPr>
              <a:t>[4] A. Jaiswal, A. R. Babu, M. Z. Zadeh, D. Banerjee, F. </a:t>
            </a:r>
            <a:r>
              <a:rPr lang="en-US" sz="1200" dirty="0" err="1">
                <a:solidFill>
                  <a:srgbClr val="000000"/>
                </a:solidFill>
                <a:latin typeface="Plus Jakarta Sans Light" pitchFamily="34" charset="0"/>
                <a:ea typeface="Plus Jakarta Sans Light" pitchFamily="34" charset="-122"/>
              </a:rPr>
              <a:t>Makedon</a:t>
            </a:r>
            <a:r>
              <a:rPr lang="en-US" sz="1200" dirty="0">
                <a:solidFill>
                  <a:srgbClr val="000000"/>
                </a:solidFill>
                <a:latin typeface="Plus Jakarta Sans Light" pitchFamily="34" charset="0"/>
                <a:ea typeface="Plus Jakarta Sans Light" pitchFamily="34" charset="-122"/>
              </a:rPr>
              <a:t>, A survey on contrastive self-supervised learning, </a:t>
            </a:r>
            <a:r>
              <a:rPr lang="en-US" sz="1200" dirty="0" err="1">
                <a:solidFill>
                  <a:srgbClr val="000000"/>
                </a:solidFill>
                <a:latin typeface="Plus Jakarta Sans Light" pitchFamily="34" charset="0"/>
                <a:ea typeface="Plus Jakarta Sans Light" pitchFamily="34" charset="-122"/>
              </a:rPr>
              <a:t>ArXiv</a:t>
            </a:r>
            <a:r>
              <a:rPr lang="en-US" sz="1200" dirty="0">
                <a:solidFill>
                  <a:srgbClr val="000000"/>
                </a:solidFill>
                <a:latin typeface="Plus Jakarta Sans Light" pitchFamily="34" charset="0"/>
                <a:ea typeface="Plus Jakarta Sans Light" pitchFamily="34" charset="-122"/>
              </a:rPr>
              <a:t> abs/2011.00362 (2020).</a:t>
            </a:r>
          </a:p>
          <a:p>
            <a:pPr marL="0" marR="0" algn="just">
              <a:lnSpc>
                <a:spcPct val="150000"/>
              </a:lnSpc>
            </a:pPr>
            <a:r>
              <a:rPr lang="en-US" sz="1200" dirty="0">
                <a:solidFill>
                  <a:srgbClr val="000000"/>
                </a:solidFill>
                <a:latin typeface="Plus Jakarta Sans Light" pitchFamily="34" charset="0"/>
                <a:ea typeface="Plus Jakarta Sans Light" pitchFamily="34" charset="-122"/>
              </a:rPr>
              <a:t>[5] D. </a:t>
            </a:r>
            <a:r>
              <a:rPr lang="en-US" sz="1200" dirty="0" err="1">
                <a:solidFill>
                  <a:srgbClr val="000000"/>
                </a:solidFill>
                <a:latin typeface="Plus Jakarta Sans Light" pitchFamily="34" charset="0"/>
                <a:ea typeface="Plus Jakarta Sans Light" pitchFamily="34" charset="-122"/>
              </a:rPr>
              <a:t>Kermany</a:t>
            </a:r>
            <a:r>
              <a:rPr lang="en-US" sz="1200" dirty="0">
                <a:solidFill>
                  <a:srgbClr val="000000"/>
                </a:solidFill>
                <a:latin typeface="Plus Jakarta Sans Light" pitchFamily="34" charset="0"/>
                <a:ea typeface="Plus Jakarta Sans Light" pitchFamily="34" charset="-122"/>
              </a:rPr>
              <a:t>, M. Goldbaum, W. Cai, C. Valentim, H.-Y. Liang, S. Baxter, A. McKeown, G. Yang, X. Wu, F. Yan, J. Dong, M. </a:t>
            </a:r>
            <a:r>
              <a:rPr lang="en-US" sz="1200" dirty="0" err="1">
                <a:solidFill>
                  <a:srgbClr val="000000"/>
                </a:solidFill>
                <a:latin typeface="Plus Jakarta Sans Light" pitchFamily="34" charset="0"/>
                <a:ea typeface="Plus Jakarta Sans Light" pitchFamily="34" charset="-122"/>
              </a:rPr>
              <a:t>Prasadha</a:t>
            </a:r>
            <a:r>
              <a:rPr lang="en-US" sz="1200" dirty="0">
                <a:solidFill>
                  <a:srgbClr val="000000"/>
                </a:solidFill>
                <a:latin typeface="Plus Jakarta Sans Light" pitchFamily="34" charset="0"/>
                <a:ea typeface="Plus Jakarta Sans Light" pitchFamily="34" charset="-122"/>
              </a:rPr>
              <a:t>, J. Pei, M. Ting, J. Zhu, C. Li, S. Willens, J. Dong, I. </a:t>
            </a:r>
            <a:r>
              <a:rPr lang="en-US" sz="1200" dirty="0" err="1">
                <a:solidFill>
                  <a:srgbClr val="000000"/>
                </a:solidFill>
                <a:latin typeface="Plus Jakarta Sans Light" pitchFamily="34" charset="0"/>
                <a:ea typeface="Plus Jakarta Sans Light" pitchFamily="34" charset="-122"/>
              </a:rPr>
              <a:t>Ziyar</a:t>
            </a:r>
            <a:r>
              <a:rPr lang="en-US" sz="1200" dirty="0">
                <a:solidFill>
                  <a:srgbClr val="000000"/>
                </a:solidFill>
                <a:latin typeface="Plus Jakarta Sans Light" pitchFamily="34" charset="0"/>
                <a:ea typeface="Plus Jakarta Sans Light" pitchFamily="34" charset="-122"/>
              </a:rPr>
              <a:t>, K. Zhang, Identifying medical diagnoses and treatable diseases by image-based deep learning, Cell 172 (2018) 1122–1131.e9.</a:t>
            </a:r>
          </a:p>
          <a:p>
            <a:pPr marL="0" marR="0" algn="just">
              <a:lnSpc>
                <a:spcPct val="150000"/>
              </a:lnSpc>
            </a:pPr>
            <a:r>
              <a:rPr lang="en-US" sz="1200" dirty="0">
                <a:solidFill>
                  <a:srgbClr val="000000"/>
                </a:solidFill>
                <a:latin typeface="Plus Jakarta Sans Light" pitchFamily="34" charset="0"/>
                <a:ea typeface="Plus Jakarta Sans Light" pitchFamily="34" charset="-122"/>
              </a:rPr>
              <a:t>[6] M. </a:t>
            </a:r>
            <a:r>
              <a:rPr lang="en-US" sz="1200" dirty="0" err="1">
                <a:solidFill>
                  <a:srgbClr val="000000"/>
                </a:solidFill>
                <a:latin typeface="Plus Jakarta Sans Light" pitchFamily="34" charset="0"/>
                <a:ea typeface="Plus Jakarta Sans Light" pitchFamily="34" charset="-122"/>
              </a:rPr>
              <a:t>Anthimopoulos</a:t>
            </a:r>
            <a:r>
              <a:rPr lang="en-US" sz="1200" dirty="0">
                <a:solidFill>
                  <a:srgbClr val="000000"/>
                </a:solidFill>
                <a:latin typeface="Plus Jakarta Sans Light" pitchFamily="34" charset="0"/>
                <a:ea typeface="Plus Jakarta Sans Light" pitchFamily="34" charset="-122"/>
              </a:rPr>
              <a:t>, S. </a:t>
            </a:r>
            <a:r>
              <a:rPr lang="en-US" sz="1200" dirty="0" err="1">
                <a:solidFill>
                  <a:srgbClr val="000000"/>
                </a:solidFill>
                <a:latin typeface="Plus Jakarta Sans Light" pitchFamily="34" charset="0"/>
                <a:ea typeface="Plus Jakarta Sans Light" pitchFamily="34" charset="-122"/>
              </a:rPr>
              <a:t>Christodoulidis</a:t>
            </a:r>
            <a:r>
              <a:rPr lang="en-US" sz="1200" dirty="0">
                <a:solidFill>
                  <a:srgbClr val="000000"/>
                </a:solidFill>
                <a:latin typeface="Plus Jakarta Sans Light" pitchFamily="34" charset="0"/>
                <a:ea typeface="Plus Jakarta Sans Light" pitchFamily="34" charset="-122"/>
              </a:rPr>
              <a:t>, L. Ebner, A. Christe, S. </a:t>
            </a:r>
            <a:r>
              <a:rPr lang="en-US" sz="1200" dirty="0" err="1">
                <a:solidFill>
                  <a:srgbClr val="000000"/>
                </a:solidFill>
                <a:latin typeface="Plus Jakarta Sans Light" pitchFamily="34" charset="0"/>
                <a:ea typeface="Plus Jakarta Sans Light" pitchFamily="34" charset="-122"/>
              </a:rPr>
              <a:t>Mougiakakou</a:t>
            </a:r>
            <a:r>
              <a:rPr lang="en-US" sz="1200" dirty="0">
                <a:solidFill>
                  <a:srgbClr val="000000"/>
                </a:solidFill>
                <a:latin typeface="Plus Jakarta Sans Light" pitchFamily="34" charset="0"/>
                <a:ea typeface="Plus Jakarta Sans Light" pitchFamily="34" charset="-122"/>
              </a:rPr>
              <a:t>, Lung pattern classification for interstitial lung diseases using a deep convolutional neural network, IEEE Transactions on Medical Imaging 35 (2016) 1–1.</a:t>
            </a:r>
          </a:p>
          <a:p>
            <a:pPr marL="0" marR="0" algn="just">
              <a:lnSpc>
                <a:spcPct val="150000"/>
              </a:lnSpc>
            </a:pPr>
            <a:r>
              <a:rPr lang="en-US" sz="1200" dirty="0">
                <a:solidFill>
                  <a:srgbClr val="000000"/>
                </a:solidFill>
                <a:latin typeface="Plus Jakarta Sans Light" pitchFamily="34" charset="0"/>
                <a:ea typeface="Plus Jakarta Sans Light" pitchFamily="34" charset="-122"/>
              </a:rPr>
              <a:t>[7] P. </a:t>
            </a:r>
            <a:r>
              <a:rPr lang="en-US" sz="1200" dirty="0" err="1">
                <a:solidFill>
                  <a:srgbClr val="000000"/>
                </a:solidFill>
                <a:latin typeface="Plus Jakarta Sans Light" pitchFamily="34" charset="0"/>
                <a:ea typeface="Plus Jakarta Sans Light" pitchFamily="34" charset="-122"/>
              </a:rPr>
              <a:t>Rajpurkar</a:t>
            </a:r>
            <a:r>
              <a:rPr lang="en-US" sz="1200" dirty="0">
                <a:solidFill>
                  <a:srgbClr val="000000"/>
                </a:solidFill>
                <a:latin typeface="Plus Jakarta Sans Light" pitchFamily="34" charset="0"/>
                <a:ea typeface="Plus Jakarta Sans Light" pitchFamily="34" charset="-122"/>
              </a:rPr>
              <a:t>, </a:t>
            </a:r>
            <a:r>
              <a:rPr lang="en-US" sz="1200" dirty="0" err="1">
                <a:solidFill>
                  <a:srgbClr val="000000"/>
                </a:solidFill>
                <a:latin typeface="Plus Jakarta Sans Light" pitchFamily="34" charset="0"/>
                <a:ea typeface="Plus Jakarta Sans Light" pitchFamily="34" charset="-122"/>
              </a:rPr>
              <a:t>Chexnet</a:t>
            </a:r>
            <a:r>
              <a:rPr lang="en-US" sz="1200" dirty="0">
                <a:solidFill>
                  <a:srgbClr val="000000"/>
                </a:solidFill>
                <a:latin typeface="Plus Jakarta Sans Light" pitchFamily="34" charset="0"/>
                <a:ea typeface="Plus Jakarta Sans Light" pitchFamily="34" charset="-122"/>
              </a:rPr>
              <a:t>: Radiologist-level pneumonia detection on chest x-rays with deep learning, </a:t>
            </a:r>
            <a:r>
              <a:rPr lang="en-US" sz="1200" dirty="0" err="1">
                <a:solidFill>
                  <a:srgbClr val="000000"/>
                </a:solidFill>
                <a:latin typeface="Plus Jakarta Sans Light" pitchFamily="34" charset="0"/>
                <a:ea typeface="Plus Jakarta Sans Light" pitchFamily="34" charset="-122"/>
              </a:rPr>
              <a:t>ArXiv</a:t>
            </a:r>
            <a:r>
              <a:rPr lang="en-US" sz="1200" dirty="0">
                <a:solidFill>
                  <a:srgbClr val="000000"/>
                </a:solidFill>
                <a:latin typeface="Plus Jakarta Sans Light" pitchFamily="34" charset="0"/>
                <a:ea typeface="Plus Jakarta Sans Light" pitchFamily="34" charset="-122"/>
              </a:rPr>
              <a:t> abs/1711 5225 (2017).</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4248219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430EF-9C8D-9F75-9FE0-02C62C5BDFA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0E578B7-0EF2-F44F-E3CE-2BF1087AA917}"/>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48642DFA-B049-1F14-57E0-0F110848743E}"/>
              </a:ext>
            </a:extLst>
          </p:cNvPr>
          <p:cNvSpPr/>
          <p:nvPr/>
        </p:nvSpPr>
        <p:spPr>
          <a:xfrm>
            <a:off x="65314" y="83127"/>
            <a:ext cx="8229600" cy="607572"/>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References</a:t>
            </a:r>
            <a:endParaRPr lang="en-US" sz="3300" dirty="0"/>
          </a:p>
        </p:txBody>
      </p:sp>
      <p:sp>
        <p:nvSpPr>
          <p:cNvPr id="4" name="Text 1">
            <a:extLst>
              <a:ext uri="{FF2B5EF4-FFF2-40B4-BE49-F238E27FC236}">
                <a16:creationId xmlns:a16="http://schemas.microsoft.com/office/drawing/2014/main" id="{65901F3F-377A-C0D9-A86D-A5BE98ADBCE9}"/>
              </a:ext>
            </a:extLst>
          </p:cNvPr>
          <p:cNvSpPr/>
          <p:nvPr/>
        </p:nvSpPr>
        <p:spPr>
          <a:xfrm>
            <a:off x="124097" y="690699"/>
            <a:ext cx="8795459" cy="4296937"/>
          </a:xfrm>
          <a:prstGeom prst="rect">
            <a:avLst/>
          </a:prstGeom>
          <a:noFill/>
          <a:ln/>
        </p:spPr>
        <p:txBody>
          <a:bodyPr wrap="square" rtlCol="0" anchor="t"/>
          <a:lstStyle/>
          <a:p>
            <a:pPr marL="0" marR="0" algn="just">
              <a:lnSpc>
                <a:spcPct val="150000"/>
              </a:lnSpc>
            </a:pPr>
            <a:r>
              <a:rPr lang="en-US" sz="1200" dirty="0">
                <a:solidFill>
                  <a:srgbClr val="000000"/>
                </a:solidFill>
                <a:latin typeface="Plus Jakarta Sans Light" pitchFamily="34" charset="0"/>
                <a:ea typeface="Plus Jakarta Sans Light" pitchFamily="34" charset="-122"/>
              </a:rPr>
              <a:t>[8] P. Lakhani, B. Sundaram, Deep learning at chest radiography: automated classification of pulmonary tuberculosis by using convolutional neural networks, Radiology 284 (2) (2017) 574–582.</a:t>
            </a:r>
          </a:p>
          <a:p>
            <a:pPr marL="0" marR="0" algn="just">
              <a:lnSpc>
                <a:spcPct val="150000"/>
              </a:lnSpc>
            </a:pPr>
            <a:r>
              <a:rPr lang="en-US" sz="1200" dirty="0">
                <a:solidFill>
                  <a:srgbClr val="000000"/>
                </a:solidFill>
                <a:latin typeface="Plus Jakarta Sans Light" pitchFamily="34" charset="0"/>
                <a:ea typeface="Plus Jakarta Sans Light" pitchFamily="34" charset="-122"/>
              </a:rPr>
              <a:t>[9] P. </a:t>
            </a:r>
            <a:r>
              <a:rPr lang="en-US" sz="1200" dirty="0" err="1">
                <a:solidFill>
                  <a:srgbClr val="000000"/>
                </a:solidFill>
                <a:latin typeface="Plus Jakarta Sans Light" pitchFamily="34" charset="0"/>
                <a:ea typeface="Plus Jakarta Sans Light" pitchFamily="34" charset="-122"/>
              </a:rPr>
              <a:t>Rajpurkar</a:t>
            </a:r>
            <a:r>
              <a:rPr lang="en-US" sz="1200" dirty="0">
                <a:solidFill>
                  <a:srgbClr val="000000"/>
                </a:solidFill>
                <a:latin typeface="Plus Jakarta Sans Light" pitchFamily="34" charset="0"/>
                <a:ea typeface="Plus Jakarta Sans Light" pitchFamily="34" charset="-122"/>
              </a:rPr>
              <a:t>, J. Irvin, R. L. Ball, K. Zhu, B. Yang, H. Mehta, T. Duan, D. Ding, A. </a:t>
            </a:r>
            <a:r>
              <a:rPr lang="en-US" sz="1200" dirty="0" err="1">
                <a:solidFill>
                  <a:srgbClr val="000000"/>
                </a:solidFill>
                <a:latin typeface="Plus Jakarta Sans Light" pitchFamily="34" charset="0"/>
                <a:ea typeface="Plus Jakarta Sans Light" pitchFamily="34" charset="-122"/>
              </a:rPr>
              <a:t>Bagul</a:t>
            </a:r>
            <a:r>
              <a:rPr lang="en-US" sz="1200" dirty="0">
                <a:solidFill>
                  <a:srgbClr val="000000"/>
                </a:solidFill>
                <a:latin typeface="Plus Jakarta Sans Light" pitchFamily="34" charset="0"/>
                <a:ea typeface="Plus Jakarta Sans Light" pitchFamily="34" charset="-122"/>
              </a:rPr>
              <a:t>, C. P. </a:t>
            </a:r>
            <a:r>
              <a:rPr lang="en-US" sz="1200" dirty="0" err="1">
                <a:solidFill>
                  <a:srgbClr val="000000"/>
                </a:solidFill>
                <a:latin typeface="Plus Jakarta Sans Light" pitchFamily="34" charset="0"/>
                <a:ea typeface="Plus Jakarta Sans Light" pitchFamily="34" charset="-122"/>
              </a:rPr>
              <a:t>Langlotz</a:t>
            </a:r>
            <a:r>
              <a:rPr lang="en-US" sz="1200" dirty="0">
                <a:solidFill>
                  <a:srgbClr val="000000"/>
                </a:solidFill>
                <a:latin typeface="Plus Jakarta Sans Light" pitchFamily="34" charset="0"/>
                <a:ea typeface="Plus Jakarta Sans Light" pitchFamily="34" charset="-122"/>
              </a:rPr>
              <a:t>, et al., Deep learning for chest radiograph diagnosis: A retrospective comparison of the </a:t>
            </a:r>
            <a:r>
              <a:rPr lang="en-US" sz="1200" dirty="0" err="1">
                <a:solidFill>
                  <a:srgbClr val="000000"/>
                </a:solidFill>
                <a:latin typeface="Plus Jakarta Sans Light" pitchFamily="34" charset="0"/>
                <a:ea typeface="Plus Jakarta Sans Light" pitchFamily="34" charset="-122"/>
              </a:rPr>
              <a:t>chexnext</a:t>
            </a:r>
            <a:r>
              <a:rPr lang="en-US" sz="1200" dirty="0">
                <a:solidFill>
                  <a:srgbClr val="000000"/>
                </a:solidFill>
                <a:latin typeface="Plus Jakarta Sans Light" pitchFamily="34" charset="0"/>
                <a:ea typeface="Plus Jakarta Sans Light" pitchFamily="34" charset="-122"/>
              </a:rPr>
              <a:t> algorithm to practicing radiologists, PLOS medicine 15 (11) (2018) e1002686.</a:t>
            </a:r>
          </a:p>
          <a:p>
            <a:pPr marL="0" marR="0" algn="just">
              <a:lnSpc>
                <a:spcPct val="150000"/>
              </a:lnSpc>
            </a:pPr>
            <a:r>
              <a:rPr lang="en-US" sz="1200" dirty="0">
                <a:solidFill>
                  <a:srgbClr val="000000"/>
                </a:solidFill>
                <a:latin typeface="Plus Jakarta Sans Light" pitchFamily="34" charset="0"/>
                <a:ea typeface="Plus Jakarta Sans Light" pitchFamily="34" charset="-122"/>
              </a:rPr>
              <a:t>[10] A. P. Brady, Error and discrepancy in radiology: inevitable or avoidable?, Insights into imaging 8 (1) (2017) 171–182.</a:t>
            </a:r>
          </a:p>
          <a:p>
            <a:pPr marL="0" marR="0" algn="just">
              <a:lnSpc>
                <a:spcPct val="150000"/>
              </a:lnSpc>
            </a:pPr>
            <a:r>
              <a:rPr lang="en-US" sz="1200" dirty="0">
                <a:solidFill>
                  <a:srgbClr val="000000"/>
                </a:solidFill>
                <a:latin typeface="Plus Jakarta Sans Light" pitchFamily="34" charset="0"/>
                <a:ea typeface="Plus Jakarta Sans Light" pitchFamily="34" charset="-122"/>
              </a:rPr>
              <a:t>[11] W. H. Organization, Global health workforce statistics database (2023).</a:t>
            </a:r>
          </a:p>
          <a:p>
            <a:pPr marL="0" marR="0" algn="just">
              <a:lnSpc>
                <a:spcPct val="150000"/>
              </a:lnSpc>
            </a:pPr>
            <a:r>
              <a:rPr lang="en-US" sz="1200" dirty="0">
                <a:solidFill>
                  <a:srgbClr val="000000"/>
                </a:solidFill>
                <a:latin typeface="Plus Jakarta Sans Light" pitchFamily="34" charset="0"/>
                <a:ea typeface="Plus Jakarta Sans Light" pitchFamily="34" charset="-122"/>
              </a:rPr>
              <a:t>[12] E. A. Krupinski, K. J. Dreyer, C. P. </a:t>
            </a:r>
            <a:r>
              <a:rPr lang="en-US" sz="1200" dirty="0" err="1">
                <a:solidFill>
                  <a:srgbClr val="000000"/>
                </a:solidFill>
                <a:latin typeface="Plus Jakarta Sans Light" pitchFamily="34" charset="0"/>
                <a:ea typeface="Plus Jakarta Sans Light" pitchFamily="34" charset="-122"/>
              </a:rPr>
              <a:t>Langlotz</a:t>
            </a:r>
            <a:r>
              <a:rPr lang="en-US" sz="1200" dirty="0">
                <a:solidFill>
                  <a:srgbClr val="000000"/>
                </a:solidFill>
                <a:latin typeface="Plus Jakarta Sans Light" pitchFamily="34" charset="0"/>
                <a:ea typeface="Plus Jakarta Sans Light" pitchFamily="34" charset="-122"/>
              </a:rPr>
              <a:t>, The impact of artificial intelligence on radiology workforce: Global perspectives and emerging </a:t>
            </a:r>
            <a:r>
              <a:rPr lang="en-US" sz="1200" dirty="0" err="1">
                <a:solidFill>
                  <a:srgbClr val="000000"/>
                </a:solidFill>
                <a:latin typeface="Plus Jakarta Sans Light" pitchFamily="34" charset="0"/>
                <a:ea typeface="Plus Jakarta Sans Light" pitchFamily="34" charset="-122"/>
              </a:rPr>
              <a:t>trends,European</a:t>
            </a:r>
            <a:r>
              <a:rPr lang="en-US" sz="1200" dirty="0">
                <a:solidFill>
                  <a:srgbClr val="000000"/>
                </a:solidFill>
                <a:latin typeface="Plus Jakarta Sans Light" pitchFamily="34" charset="0"/>
                <a:ea typeface="Plus Jakarta Sans Light" pitchFamily="34" charset="-122"/>
              </a:rPr>
              <a:t> radiology 32 (9) (2022) 6012–6021.</a:t>
            </a:r>
          </a:p>
          <a:p>
            <a:pPr marL="0" marR="0" algn="just">
              <a:lnSpc>
                <a:spcPct val="150000"/>
              </a:lnSpc>
            </a:pPr>
            <a:r>
              <a:rPr lang="en-US" sz="1200" dirty="0">
                <a:solidFill>
                  <a:srgbClr val="000000"/>
                </a:solidFill>
                <a:latin typeface="Plus Jakarta Sans Light" pitchFamily="34" charset="0"/>
                <a:ea typeface="Plus Jakarta Sans Light" pitchFamily="34" charset="-122"/>
              </a:rPr>
              <a:t>[13] A. Hosny, P. Bhatnagar, Global radiological services access and quality index: A cross-sectional analysis, The Lancet Digital Health 5 (4) (2023) e235–e244.</a:t>
            </a:r>
          </a:p>
          <a:p>
            <a:pPr marL="0" marR="0" algn="just">
              <a:lnSpc>
                <a:spcPct val="150000"/>
              </a:lnSpc>
            </a:pPr>
            <a:r>
              <a:rPr lang="en-US" sz="1200" dirty="0">
                <a:solidFill>
                  <a:srgbClr val="000000"/>
                </a:solidFill>
                <a:latin typeface="Plus Jakarta Sans Light" pitchFamily="34" charset="0"/>
                <a:ea typeface="Plus Jakarta Sans Light" pitchFamily="34" charset="-122"/>
              </a:rPr>
              <a:t>[14] L. Zhang, et al., Advancing medical image analysis through self-supervised learning: A comprehensive review, Medical Image Analysis 89 (2023) 102862.</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3150004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AFDAE-3126-74DC-49FB-7E2486D3D92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526B30A-73F4-4066-E81C-098C06B63A39}"/>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6A196663-0390-DE1B-ED81-5B5BBEFFFC3C}"/>
              </a:ext>
            </a:extLst>
          </p:cNvPr>
          <p:cNvSpPr/>
          <p:nvPr/>
        </p:nvSpPr>
        <p:spPr>
          <a:xfrm>
            <a:off x="65314" y="83127"/>
            <a:ext cx="8229600" cy="607572"/>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References</a:t>
            </a:r>
            <a:endParaRPr lang="en-US" sz="3300" dirty="0"/>
          </a:p>
        </p:txBody>
      </p:sp>
      <p:sp>
        <p:nvSpPr>
          <p:cNvPr id="4" name="Text 1">
            <a:extLst>
              <a:ext uri="{FF2B5EF4-FFF2-40B4-BE49-F238E27FC236}">
                <a16:creationId xmlns:a16="http://schemas.microsoft.com/office/drawing/2014/main" id="{7D6A13A8-8FA6-AD9F-9271-7619C11EF97A}"/>
              </a:ext>
            </a:extLst>
          </p:cNvPr>
          <p:cNvSpPr/>
          <p:nvPr/>
        </p:nvSpPr>
        <p:spPr>
          <a:xfrm>
            <a:off x="124097" y="690699"/>
            <a:ext cx="8795459" cy="4296937"/>
          </a:xfrm>
          <a:prstGeom prst="rect">
            <a:avLst/>
          </a:prstGeom>
          <a:noFill/>
          <a:ln/>
        </p:spPr>
        <p:txBody>
          <a:bodyPr wrap="square" rtlCol="0" anchor="t"/>
          <a:lstStyle/>
          <a:p>
            <a:pPr algn="just">
              <a:lnSpc>
                <a:spcPct val="150000"/>
              </a:lnSpc>
            </a:pPr>
            <a:r>
              <a:rPr lang="en-US" sz="1200" dirty="0">
                <a:solidFill>
                  <a:srgbClr val="000000"/>
                </a:solidFill>
                <a:latin typeface="Plus Jakarta Sans Light" pitchFamily="34" charset="0"/>
                <a:ea typeface="Plus Jakarta Sans Light" pitchFamily="34" charset="-122"/>
              </a:rPr>
              <a:t>[15] T. Chen, S. </a:t>
            </a:r>
            <a:r>
              <a:rPr lang="en-US" sz="1200" dirty="0" err="1">
                <a:solidFill>
                  <a:srgbClr val="000000"/>
                </a:solidFill>
                <a:latin typeface="Plus Jakarta Sans Light" pitchFamily="34" charset="0"/>
                <a:ea typeface="Plus Jakarta Sans Light" pitchFamily="34" charset="-122"/>
              </a:rPr>
              <a:t>Kornblith</a:t>
            </a:r>
            <a:r>
              <a:rPr lang="en-US" sz="1200" dirty="0">
                <a:solidFill>
                  <a:srgbClr val="000000"/>
                </a:solidFill>
                <a:latin typeface="Plus Jakarta Sans Light" pitchFamily="34" charset="0"/>
                <a:ea typeface="Plus Jakarta Sans Light" pitchFamily="34" charset="-122"/>
              </a:rPr>
              <a:t>, M. </a:t>
            </a:r>
            <a:r>
              <a:rPr lang="en-US" sz="1200" dirty="0" err="1">
                <a:solidFill>
                  <a:srgbClr val="000000"/>
                </a:solidFill>
                <a:latin typeface="Plus Jakarta Sans Light" pitchFamily="34" charset="0"/>
                <a:ea typeface="Plus Jakarta Sans Light" pitchFamily="34" charset="-122"/>
              </a:rPr>
              <a:t>Norouzi</a:t>
            </a:r>
            <a:r>
              <a:rPr lang="en-US" sz="1200" dirty="0">
                <a:solidFill>
                  <a:srgbClr val="000000"/>
                </a:solidFill>
                <a:latin typeface="Plus Jakarta Sans Light" pitchFamily="34" charset="0"/>
                <a:ea typeface="Plus Jakarta Sans Light" pitchFamily="34" charset="-122"/>
              </a:rPr>
              <a:t>, G. Hinton, A simple framework for contrastive learning of visual representations, in: International conference on machine learning, PMLR, 2020, pp. 1597–1607.</a:t>
            </a:r>
          </a:p>
          <a:p>
            <a:pPr algn="just">
              <a:lnSpc>
                <a:spcPct val="150000"/>
              </a:lnSpc>
            </a:pPr>
            <a:r>
              <a:rPr lang="en-US" sz="1200" dirty="0">
                <a:solidFill>
                  <a:srgbClr val="000000"/>
                </a:solidFill>
                <a:latin typeface="Plus Jakarta Sans Light" pitchFamily="34" charset="0"/>
                <a:ea typeface="Plus Jakarta Sans Light" pitchFamily="34" charset="-122"/>
              </a:rPr>
              <a:t>[16] E. C¸ </a:t>
            </a:r>
            <a:r>
              <a:rPr lang="en-US" sz="1200" dirty="0" err="1">
                <a:solidFill>
                  <a:srgbClr val="000000"/>
                </a:solidFill>
                <a:latin typeface="Plus Jakarta Sans Light" pitchFamily="34" charset="0"/>
                <a:ea typeface="Plus Jakarta Sans Light" pitchFamily="34" charset="-122"/>
              </a:rPr>
              <a:t>allı</a:t>
            </a:r>
            <a:r>
              <a:rPr lang="en-US" sz="1200" dirty="0">
                <a:solidFill>
                  <a:srgbClr val="000000"/>
                </a:solidFill>
                <a:latin typeface="Plus Jakarta Sans Light" pitchFamily="34" charset="0"/>
                <a:ea typeface="Plus Jakarta Sans Light" pitchFamily="34" charset="-122"/>
              </a:rPr>
              <a:t>, E. </a:t>
            </a:r>
            <a:r>
              <a:rPr lang="en-US" sz="1200" dirty="0" err="1">
                <a:solidFill>
                  <a:srgbClr val="000000"/>
                </a:solidFill>
                <a:latin typeface="Plus Jakarta Sans Light" pitchFamily="34" charset="0"/>
                <a:ea typeface="Plus Jakarta Sans Light" pitchFamily="34" charset="-122"/>
              </a:rPr>
              <a:t>Sogancioglu</a:t>
            </a:r>
            <a:r>
              <a:rPr lang="en-US" sz="1200" dirty="0">
                <a:solidFill>
                  <a:srgbClr val="000000"/>
                </a:solidFill>
                <a:latin typeface="Plus Jakarta Sans Light" pitchFamily="34" charset="0"/>
                <a:ea typeface="Plus Jakarta Sans Light" pitchFamily="34" charset="-122"/>
              </a:rPr>
              <a:t>, B. van </a:t>
            </a:r>
            <a:r>
              <a:rPr lang="en-US" sz="1200" dirty="0" err="1">
                <a:solidFill>
                  <a:srgbClr val="000000"/>
                </a:solidFill>
                <a:latin typeface="Plus Jakarta Sans Light" pitchFamily="34" charset="0"/>
                <a:ea typeface="Plus Jakarta Sans Light" pitchFamily="34" charset="-122"/>
              </a:rPr>
              <a:t>Ginneken</a:t>
            </a:r>
            <a:r>
              <a:rPr lang="en-US" sz="1200" dirty="0">
                <a:solidFill>
                  <a:srgbClr val="000000"/>
                </a:solidFill>
                <a:latin typeface="Plus Jakarta Sans Light" pitchFamily="34" charset="0"/>
                <a:ea typeface="Plus Jakarta Sans Light" pitchFamily="34" charset="-122"/>
              </a:rPr>
              <a:t>, K. G. van Leeuwen, K. Murphy, Deep learning for chest x-ray analysis: A survey, Medical Image Analysis 72 (2021) 102125.</a:t>
            </a:r>
          </a:p>
          <a:p>
            <a:pPr algn="just">
              <a:lnSpc>
                <a:spcPct val="150000"/>
              </a:lnSpc>
            </a:pPr>
            <a:r>
              <a:rPr lang="en-US" sz="1200" dirty="0">
                <a:solidFill>
                  <a:srgbClr val="000000"/>
                </a:solidFill>
                <a:latin typeface="Plus Jakarta Sans Light" pitchFamily="34" charset="0"/>
                <a:ea typeface="Plus Jakarta Sans Light" pitchFamily="34" charset="-122"/>
              </a:rPr>
              <a:t>[17] G. </a:t>
            </a:r>
            <a:r>
              <a:rPr lang="en-US" sz="1200" dirty="0" err="1">
                <a:solidFill>
                  <a:srgbClr val="000000"/>
                </a:solidFill>
                <a:latin typeface="Plus Jakarta Sans Light" pitchFamily="34" charset="0"/>
                <a:ea typeface="Plus Jakarta Sans Light" pitchFamily="34" charset="-122"/>
              </a:rPr>
              <a:t>Litjens</a:t>
            </a:r>
            <a:r>
              <a:rPr lang="en-US" sz="1200" dirty="0">
                <a:solidFill>
                  <a:srgbClr val="000000"/>
                </a:solidFill>
                <a:latin typeface="Plus Jakarta Sans Light" pitchFamily="34" charset="0"/>
                <a:ea typeface="Plus Jakarta Sans Light" pitchFamily="34" charset="-122"/>
              </a:rPr>
              <a:t>, T. Kooi, B. E. </a:t>
            </a:r>
            <a:r>
              <a:rPr lang="en-US" sz="1200" dirty="0" err="1">
                <a:solidFill>
                  <a:srgbClr val="000000"/>
                </a:solidFill>
                <a:latin typeface="Plus Jakarta Sans Light" pitchFamily="34" charset="0"/>
                <a:ea typeface="Plus Jakarta Sans Light" pitchFamily="34" charset="-122"/>
              </a:rPr>
              <a:t>Bejnordi</a:t>
            </a:r>
            <a:r>
              <a:rPr lang="en-US" sz="1200" dirty="0">
                <a:solidFill>
                  <a:srgbClr val="000000"/>
                </a:solidFill>
                <a:latin typeface="Plus Jakarta Sans Light" pitchFamily="34" charset="0"/>
                <a:ea typeface="Plus Jakarta Sans Light" pitchFamily="34" charset="-122"/>
              </a:rPr>
              <a:t>, A. A. A. </a:t>
            </a:r>
            <a:r>
              <a:rPr lang="en-US" sz="1200" dirty="0" err="1">
                <a:solidFill>
                  <a:srgbClr val="000000"/>
                </a:solidFill>
                <a:latin typeface="Plus Jakarta Sans Light" pitchFamily="34" charset="0"/>
                <a:ea typeface="Plus Jakarta Sans Light" pitchFamily="34" charset="-122"/>
              </a:rPr>
              <a:t>Setio</a:t>
            </a:r>
            <a:r>
              <a:rPr lang="en-US" sz="1200" dirty="0">
                <a:solidFill>
                  <a:srgbClr val="000000"/>
                </a:solidFill>
                <a:latin typeface="Plus Jakarta Sans Light" pitchFamily="34" charset="0"/>
                <a:ea typeface="Plus Jakarta Sans Light" pitchFamily="34" charset="-122"/>
              </a:rPr>
              <a:t>, F. </a:t>
            </a:r>
            <a:r>
              <a:rPr lang="en-US" sz="1200" dirty="0" err="1">
                <a:solidFill>
                  <a:srgbClr val="000000"/>
                </a:solidFill>
                <a:latin typeface="Plus Jakarta Sans Light" pitchFamily="34" charset="0"/>
                <a:ea typeface="Plus Jakarta Sans Light" pitchFamily="34" charset="-122"/>
              </a:rPr>
              <a:t>Ciompi</a:t>
            </a:r>
            <a:r>
              <a:rPr lang="en-US" sz="1200" dirty="0">
                <a:solidFill>
                  <a:srgbClr val="000000"/>
                </a:solidFill>
                <a:latin typeface="Plus Jakarta Sans Light" pitchFamily="34" charset="0"/>
                <a:ea typeface="Plus Jakarta Sans Light" pitchFamily="34" charset="-122"/>
              </a:rPr>
              <a:t>, M. </a:t>
            </a:r>
            <a:r>
              <a:rPr lang="en-US" sz="1200" dirty="0" err="1">
                <a:solidFill>
                  <a:srgbClr val="000000"/>
                </a:solidFill>
                <a:latin typeface="Plus Jakarta Sans Light" pitchFamily="34" charset="0"/>
                <a:ea typeface="Plus Jakarta Sans Light" pitchFamily="34" charset="-122"/>
              </a:rPr>
              <a:t>Ghafoorian</a:t>
            </a:r>
            <a:r>
              <a:rPr lang="en-US" sz="1200" dirty="0">
                <a:solidFill>
                  <a:srgbClr val="000000"/>
                </a:solidFill>
                <a:latin typeface="Plus Jakarta Sans Light" pitchFamily="34" charset="0"/>
                <a:ea typeface="Plus Jakarta Sans Light" pitchFamily="34" charset="-122"/>
              </a:rPr>
              <a:t>, J. A. van der </a:t>
            </a:r>
            <a:r>
              <a:rPr lang="en-US" sz="1200" dirty="0" err="1">
                <a:solidFill>
                  <a:srgbClr val="000000"/>
                </a:solidFill>
                <a:latin typeface="Plus Jakarta Sans Light" pitchFamily="34" charset="0"/>
                <a:ea typeface="Plus Jakarta Sans Light" pitchFamily="34" charset="-122"/>
              </a:rPr>
              <a:t>Laak</a:t>
            </a:r>
            <a:r>
              <a:rPr lang="en-US" sz="1200" dirty="0">
                <a:solidFill>
                  <a:srgbClr val="000000"/>
                </a:solidFill>
                <a:latin typeface="Plus Jakarta Sans Light" pitchFamily="34" charset="0"/>
                <a:ea typeface="Plus Jakarta Sans Light" pitchFamily="34" charset="-122"/>
              </a:rPr>
              <a:t>, B. van </a:t>
            </a:r>
            <a:r>
              <a:rPr lang="en-US" sz="1200" dirty="0" err="1">
                <a:solidFill>
                  <a:srgbClr val="000000"/>
                </a:solidFill>
                <a:latin typeface="Plus Jakarta Sans Light" pitchFamily="34" charset="0"/>
                <a:ea typeface="Plus Jakarta Sans Light" pitchFamily="34" charset="-122"/>
              </a:rPr>
              <a:t>Ginneken</a:t>
            </a:r>
            <a:r>
              <a:rPr lang="en-US" sz="1200" dirty="0">
                <a:solidFill>
                  <a:srgbClr val="000000"/>
                </a:solidFill>
                <a:latin typeface="Plus Jakarta Sans Light" pitchFamily="34" charset="0"/>
                <a:ea typeface="Plus Jakarta Sans Light" pitchFamily="34" charset="-122"/>
              </a:rPr>
              <a:t>, C. I. </a:t>
            </a:r>
            <a:r>
              <a:rPr lang="en-US" sz="1200" dirty="0" err="1">
                <a:solidFill>
                  <a:srgbClr val="000000"/>
                </a:solidFill>
                <a:latin typeface="Plus Jakarta Sans Light" pitchFamily="34" charset="0"/>
                <a:ea typeface="Plus Jakarta Sans Light" pitchFamily="34" charset="-122"/>
              </a:rPr>
              <a:t>S´anchez</a:t>
            </a:r>
            <a:r>
              <a:rPr lang="en-US" sz="1200" dirty="0">
                <a:solidFill>
                  <a:srgbClr val="000000"/>
                </a:solidFill>
                <a:latin typeface="Plus Jakarta Sans Light" pitchFamily="34" charset="0"/>
                <a:ea typeface="Plus Jakarta Sans Light" pitchFamily="34" charset="-122"/>
              </a:rPr>
              <a:t>, A survey on</a:t>
            </a:r>
          </a:p>
          <a:p>
            <a:pPr algn="just">
              <a:lnSpc>
                <a:spcPct val="150000"/>
              </a:lnSpc>
            </a:pPr>
            <a:r>
              <a:rPr lang="en-US" sz="1200" dirty="0">
                <a:solidFill>
                  <a:srgbClr val="000000"/>
                </a:solidFill>
                <a:latin typeface="Plus Jakarta Sans Light" pitchFamily="34" charset="0"/>
                <a:ea typeface="Plus Jakarta Sans Light" pitchFamily="34" charset="-122"/>
              </a:rPr>
              <a:t>deep learning in medical image analysis, Medical image analysis 42 (2017) 60–88.</a:t>
            </a:r>
          </a:p>
          <a:p>
            <a:pPr algn="just">
              <a:lnSpc>
                <a:spcPct val="150000"/>
              </a:lnSpc>
            </a:pPr>
            <a:r>
              <a:rPr lang="en-US" sz="1200" dirty="0">
                <a:solidFill>
                  <a:srgbClr val="000000"/>
                </a:solidFill>
                <a:latin typeface="Plus Jakarta Sans Light" pitchFamily="34" charset="0"/>
                <a:ea typeface="Plus Jakarta Sans Light" pitchFamily="34" charset="-122"/>
              </a:rPr>
              <a:t>[18] G. I. Okolo, S. </a:t>
            </a:r>
            <a:r>
              <a:rPr lang="en-US" sz="1200" dirty="0" err="1">
                <a:solidFill>
                  <a:srgbClr val="000000"/>
                </a:solidFill>
                <a:latin typeface="Plus Jakarta Sans Light" pitchFamily="34" charset="0"/>
                <a:ea typeface="Plus Jakarta Sans Light" pitchFamily="34" charset="-122"/>
              </a:rPr>
              <a:t>Katsigiannis</a:t>
            </a:r>
            <a:r>
              <a:rPr lang="en-US" sz="1200" dirty="0">
                <a:solidFill>
                  <a:srgbClr val="000000"/>
                </a:solidFill>
                <a:latin typeface="Plus Jakarta Sans Light" pitchFamily="34" charset="0"/>
                <a:ea typeface="Plus Jakarta Sans Light" pitchFamily="34" charset="-122"/>
              </a:rPr>
              <a:t>, N. Ramzan, </a:t>
            </a:r>
            <a:r>
              <a:rPr lang="en-US" sz="1200" dirty="0" err="1">
                <a:solidFill>
                  <a:srgbClr val="000000"/>
                </a:solidFill>
                <a:latin typeface="Plus Jakarta Sans Light" pitchFamily="34" charset="0"/>
                <a:ea typeface="Plus Jakarta Sans Light" pitchFamily="34" charset="-122"/>
              </a:rPr>
              <a:t>Ievit</a:t>
            </a:r>
            <a:r>
              <a:rPr lang="en-US" sz="1200" dirty="0">
                <a:solidFill>
                  <a:srgbClr val="000000"/>
                </a:solidFill>
                <a:latin typeface="Plus Jakarta Sans Light" pitchFamily="34" charset="0"/>
                <a:ea typeface="Plus Jakarta Sans Light" pitchFamily="34" charset="-122"/>
              </a:rPr>
              <a:t>: An enhanced vision transformer architecture for chest x-ray image classification, Computer Methods and Programs in Biomedicine 226 (2022) 107141. </a:t>
            </a:r>
            <a:r>
              <a:rPr lang="en-US" sz="1200" dirty="0" err="1">
                <a:solidFill>
                  <a:srgbClr val="000000"/>
                </a:solidFill>
                <a:latin typeface="Plus Jakarta Sans Light" pitchFamily="34" charset="0"/>
                <a:ea typeface="Plus Jakarta Sans Light" pitchFamily="34" charset="-122"/>
              </a:rPr>
              <a:t>doi:https</a:t>
            </a:r>
            <a:r>
              <a:rPr lang="en-US" sz="1200" dirty="0">
                <a:solidFill>
                  <a:srgbClr val="000000"/>
                </a:solidFill>
                <a:latin typeface="Plus Jakarta Sans Light" pitchFamily="34" charset="0"/>
                <a:ea typeface="Plus Jakarta Sans Light" pitchFamily="34" charset="-122"/>
              </a:rPr>
              <a:t>://doi.org/10.1016/j.cmpb.2022.107141.URL </a:t>
            </a:r>
            <a:r>
              <a:rPr lang="en-US" sz="1200" dirty="0">
                <a:solidFill>
                  <a:srgbClr val="000000"/>
                </a:solidFill>
                <a:latin typeface="Plus Jakarta Sans Light" pitchFamily="34" charset="0"/>
                <a:ea typeface="Plus Jakarta Sans Light" pitchFamily="34" charset="-122"/>
                <a:hlinkClick r:id="rId3">
                  <a:extLst>
                    <a:ext uri="{A12FA001-AC4F-418D-AE19-62706E023703}">
                      <ahyp:hlinkClr xmlns:ahyp="http://schemas.microsoft.com/office/drawing/2018/hyperlinkcolor" val="tx"/>
                    </a:ext>
                  </a:extLst>
                </a:hlinkClick>
              </a:rPr>
              <a:t>https://www.sciencedirect.com/science/article/pii/</a:t>
            </a:r>
            <a:endParaRPr lang="en-US" sz="1200" dirty="0">
              <a:solidFill>
                <a:srgbClr val="000000"/>
              </a:solidFill>
              <a:latin typeface="Plus Jakarta Sans Light" pitchFamily="34" charset="0"/>
              <a:ea typeface="Plus Jakarta Sans Light" pitchFamily="34" charset="-122"/>
            </a:endParaRPr>
          </a:p>
          <a:p>
            <a:pPr algn="just">
              <a:lnSpc>
                <a:spcPct val="150000"/>
              </a:lnSpc>
            </a:pPr>
            <a:r>
              <a:rPr lang="en-US" sz="1200" dirty="0">
                <a:solidFill>
                  <a:srgbClr val="000000"/>
                </a:solidFill>
                <a:latin typeface="Plus Jakarta Sans Light" pitchFamily="34" charset="0"/>
                <a:ea typeface="Plus Jakarta Sans Light" pitchFamily="34" charset="-122"/>
              </a:rPr>
              <a:t>[19] S. Chopra, R. Hadsell, Y. LeCun, Learning a similarity metric discriminatively, with application to face verification, in: 2005 IEEE computer society conference on computer vision and pattern recognition (CVPR’05), Vol. 1, IEEE, 2005, pp. 539–546.</a:t>
            </a:r>
          </a:p>
          <a:p>
            <a:pPr algn="just">
              <a:lnSpc>
                <a:spcPct val="150000"/>
              </a:lnSpc>
            </a:pPr>
            <a:r>
              <a:rPr lang="en-US" sz="1200" dirty="0">
                <a:solidFill>
                  <a:srgbClr val="000000"/>
                </a:solidFill>
                <a:latin typeface="Plus Jakarta Sans Light" pitchFamily="34" charset="0"/>
                <a:ea typeface="Plus Jakarta Sans Light" pitchFamily="34" charset="-122"/>
              </a:rPr>
              <a:t>[20] C. </a:t>
            </a:r>
            <a:r>
              <a:rPr lang="en-US" sz="1200" dirty="0" err="1">
                <a:solidFill>
                  <a:srgbClr val="000000"/>
                </a:solidFill>
                <a:latin typeface="Plus Jakarta Sans Light" pitchFamily="34" charset="0"/>
                <a:ea typeface="Plus Jakarta Sans Light" pitchFamily="34" charset="-122"/>
              </a:rPr>
              <a:t>Doersch</a:t>
            </a:r>
            <a:r>
              <a:rPr lang="en-US" sz="1200" dirty="0">
                <a:solidFill>
                  <a:srgbClr val="000000"/>
                </a:solidFill>
                <a:latin typeface="Plus Jakarta Sans Light" pitchFamily="34" charset="0"/>
                <a:ea typeface="Plus Jakarta Sans Light" pitchFamily="34" charset="-122"/>
              </a:rPr>
              <a:t>, A. Gupta, A. A. </a:t>
            </a:r>
            <a:r>
              <a:rPr lang="en-US" sz="1200" dirty="0" err="1">
                <a:solidFill>
                  <a:srgbClr val="000000"/>
                </a:solidFill>
                <a:latin typeface="Plus Jakarta Sans Light" pitchFamily="34" charset="0"/>
                <a:ea typeface="Plus Jakarta Sans Light" pitchFamily="34" charset="-122"/>
              </a:rPr>
              <a:t>Efros</a:t>
            </a:r>
            <a:r>
              <a:rPr lang="en-US" sz="1200" dirty="0">
                <a:solidFill>
                  <a:srgbClr val="000000"/>
                </a:solidFill>
                <a:latin typeface="Plus Jakarta Sans Light" pitchFamily="34" charset="0"/>
                <a:ea typeface="Plus Jakarta Sans Light" pitchFamily="34" charset="-122"/>
              </a:rPr>
              <a:t>, Unsupervised visual representation learning by context prediction, in: Proceedings of the IEEE international conference on computer vision, 2015, pp. 1422–1430.</a:t>
            </a:r>
          </a:p>
          <a:p>
            <a:pPr algn="just">
              <a:lnSpc>
                <a:spcPct val="150000"/>
              </a:lnSpc>
            </a:pPr>
            <a:r>
              <a:rPr lang="en-US" sz="1200" dirty="0">
                <a:solidFill>
                  <a:srgbClr val="000000"/>
                </a:solidFill>
                <a:latin typeface="Plus Jakarta Sans Light" pitchFamily="34" charset="0"/>
                <a:ea typeface="Plus Jakarta Sans Light" pitchFamily="34" charset="-122"/>
              </a:rPr>
              <a:t>[21] S. </a:t>
            </a:r>
            <a:r>
              <a:rPr lang="en-US" sz="1200" dirty="0" err="1">
                <a:solidFill>
                  <a:srgbClr val="000000"/>
                </a:solidFill>
                <a:latin typeface="Plus Jakarta Sans Light" pitchFamily="34" charset="0"/>
                <a:ea typeface="Plus Jakarta Sans Light" pitchFamily="34" charset="-122"/>
              </a:rPr>
              <a:t>Gidaris</a:t>
            </a:r>
            <a:r>
              <a:rPr lang="en-US" sz="1200" dirty="0">
                <a:solidFill>
                  <a:srgbClr val="000000"/>
                </a:solidFill>
                <a:latin typeface="Plus Jakarta Sans Light" pitchFamily="34" charset="0"/>
                <a:ea typeface="Plus Jakarta Sans Light" pitchFamily="34" charset="-122"/>
              </a:rPr>
              <a:t>, P. Singh, N. </a:t>
            </a:r>
            <a:r>
              <a:rPr lang="en-US" sz="1200" dirty="0" err="1">
                <a:solidFill>
                  <a:srgbClr val="000000"/>
                </a:solidFill>
                <a:latin typeface="Plus Jakarta Sans Light" pitchFamily="34" charset="0"/>
                <a:ea typeface="Plus Jakarta Sans Light" pitchFamily="34" charset="-122"/>
              </a:rPr>
              <a:t>Komodakis</a:t>
            </a:r>
            <a:r>
              <a:rPr lang="en-US" sz="1200" dirty="0">
                <a:solidFill>
                  <a:srgbClr val="000000"/>
                </a:solidFill>
                <a:latin typeface="Plus Jakarta Sans Light" pitchFamily="34" charset="0"/>
                <a:ea typeface="Plus Jakarta Sans Light" pitchFamily="34" charset="-122"/>
              </a:rPr>
              <a:t>, Unsupervised representation learning by predicting image rotations, </a:t>
            </a:r>
            <a:r>
              <a:rPr lang="en-US" sz="1200" dirty="0" err="1">
                <a:solidFill>
                  <a:srgbClr val="000000"/>
                </a:solidFill>
                <a:latin typeface="Plus Jakarta Sans Light" pitchFamily="34" charset="0"/>
                <a:ea typeface="Plus Jakarta Sans Light" pitchFamily="34" charset="-122"/>
              </a:rPr>
              <a:t>arXiv</a:t>
            </a:r>
            <a:r>
              <a:rPr lang="en-US" sz="1200" dirty="0">
                <a:solidFill>
                  <a:srgbClr val="000000"/>
                </a:solidFill>
                <a:latin typeface="Plus Jakarta Sans Light" pitchFamily="34" charset="0"/>
                <a:ea typeface="Plus Jakarta Sans Light" pitchFamily="34" charset="-122"/>
              </a:rPr>
              <a:t> preprint arXiv:1803.07728 (2018).</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1817471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DCE7-45B6-9A7B-7789-10D2FE1BB79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67D5117-12C9-CBFE-578B-C8C151D2BB08}"/>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7D6CE87D-806E-1946-DF6A-8D99CBEB360C}"/>
              </a:ext>
            </a:extLst>
          </p:cNvPr>
          <p:cNvSpPr/>
          <p:nvPr/>
        </p:nvSpPr>
        <p:spPr>
          <a:xfrm>
            <a:off x="65314" y="83127"/>
            <a:ext cx="8229600" cy="607572"/>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References</a:t>
            </a:r>
            <a:endParaRPr lang="en-US" sz="3300" dirty="0"/>
          </a:p>
        </p:txBody>
      </p:sp>
      <p:sp>
        <p:nvSpPr>
          <p:cNvPr id="4" name="Text 1">
            <a:extLst>
              <a:ext uri="{FF2B5EF4-FFF2-40B4-BE49-F238E27FC236}">
                <a16:creationId xmlns:a16="http://schemas.microsoft.com/office/drawing/2014/main" id="{119AF62D-C019-4E07-AFB3-E818C2C8A062}"/>
              </a:ext>
            </a:extLst>
          </p:cNvPr>
          <p:cNvSpPr/>
          <p:nvPr/>
        </p:nvSpPr>
        <p:spPr>
          <a:xfrm>
            <a:off x="124097" y="690699"/>
            <a:ext cx="8795459" cy="4296937"/>
          </a:xfrm>
          <a:prstGeom prst="rect">
            <a:avLst/>
          </a:prstGeom>
          <a:noFill/>
          <a:ln/>
        </p:spPr>
        <p:txBody>
          <a:bodyPr wrap="square" rtlCol="0" anchor="t"/>
          <a:lstStyle/>
          <a:p>
            <a:pPr marR="0" algn="just">
              <a:lnSpc>
                <a:spcPct val="150000"/>
              </a:lnSpc>
            </a:pPr>
            <a:r>
              <a:rPr lang="en-US" sz="1200" dirty="0">
                <a:solidFill>
                  <a:srgbClr val="000000"/>
                </a:solidFill>
                <a:latin typeface="Plus Jakarta Sans Light" pitchFamily="34" charset="0"/>
                <a:ea typeface="Plus Jakarta Sans Light" pitchFamily="34" charset="-122"/>
              </a:rPr>
              <a:t>[22] M. </a:t>
            </a:r>
            <a:r>
              <a:rPr lang="en-US" sz="1200" dirty="0" err="1">
                <a:solidFill>
                  <a:srgbClr val="000000"/>
                </a:solidFill>
                <a:latin typeface="Plus Jakarta Sans Light" pitchFamily="34" charset="0"/>
                <a:ea typeface="Plus Jakarta Sans Light" pitchFamily="34" charset="-122"/>
              </a:rPr>
              <a:t>Noroozi</a:t>
            </a:r>
            <a:r>
              <a:rPr lang="en-US" sz="1200" dirty="0">
                <a:solidFill>
                  <a:srgbClr val="000000"/>
                </a:solidFill>
                <a:latin typeface="Plus Jakarta Sans Light" pitchFamily="34" charset="0"/>
                <a:ea typeface="Plus Jakarta Sans Light" pitchFamily="34" charset="-122"/>
              </a:rPr>
              <a:t>, P. </a:t>
            </a:r>
            <a:r>
              <a:rPr lang="en-US" sz="1200" dirty="0" err="1">
                <a:solidFill>
                  <a:srgbClr val="000000"/>
                </a:solidFill>
                <a:latin typeface="Plus Jakarta Sans Light" pitchFamily="34" charset="0"/>
                <a:ea typeface="Plus Jakarta Sans Light" pitchFamily="34" charset="-122"/>
              </a:rPr>
              <a:t>Favaro</a:t>
            </a:r>
            <a:r>
              <a:rPr lang="en-US" sz="1200" dirty="0">
                <a:solidFill>
                  <a:srgbClr val="000000"/>
                </a:solidFill>
                <a:latin typeface="Plus Jakarta Sans Light" pitchFamily="34" charset="0"/>
                <a:ea typeface="Plus Jakarta Sans Light" pitchFamily="34" charset="-122"/>
              </a:rPr>
              <a:t>, Unsupervised learning of visual representations by solving jigsaw puzzles, in: European conference on computer vision, Springer, 2016, pp. 69–84.</a:t>
            </a:r>
          </a:p>
          <a:p>
            <a:pPr marR="0" algn="just">
              <a:lnSpc>
                <a:spcPct val="150000"/>
              </a:lnSpc>
            </a:pPr>
            <a:r>
              <a:rPr lang="en-US" sz="1200" dirty="0">
                <a:solidFill>
                  <a:srgbClr val="000000"/>
                </a:solidFill>
                <a:latin typeface="Plus Jakarta Sans Light" pitchFamily="34" charset="0"/>
                <a:ea typeface="Plus Jakarta Sans Light" pitchFamily="34" charset="-122"/>
              </a:rPr>
              <a:t>[23] R. Zhang, P. Isola, A. A. </a:t>
            </a:r>
            <a:r>
              <a:rPr lang="en-US" sz="1200" dirty="0" err="1">
                <a:solidFill>
                  <a:srgbClr val="000000"/>
                </a:solidFill>
                <a:latin typeface="Plus Jakarta Sans Light" pitchFamily="34" charset="0"/>
                <a:ea typeface="Plus Jakarta Sans Light" pitchFamily="34" charset="-122"/>
              </a:rPr>
              <a:t>Efros</a:t>
            </a:r>
            <a:r>
              <a:rPr lang="en-US" sz="1200" dirty="0">
                <a:solidFill>
                  <a:srgbClr val="000000"/>
                </a:solidFill>
                <a:latin typeface="Plus Jakarta Sans Light" pitchFamily="34" charset="0"/>
                <a:ea typeface="Plus Jakarta Sans Light" pitchFamily="34" charset="-122"/>
              </a:rPr>
              <a:t>, Colorful image colorization, in: Computer Vision–ECCV 2016: 14th European Conference, Amsterdam, The Netherlands, October 11-14, 2016, Proceedings, Part III 14, Springer, 2016, pp. 649–666.</a:t>
            </a:r>
          </a:p>
          <a:p>
            <a:pPr marR="0" algn="just">
              <a:lnSpc>
                <a:spcPct val="150000"/>
              </a:lnSpc>
            </a:pPr>
            <a:r>
              <a:rPr lang="en-US" sz="1200" dirty="0">
                <a:solidFill>
                  <a:srgbClr val="000000"/>
                </a:solidFill>
                <a:latin typeface="Plus Jakarta Sans Light" pitchFamily="34" charset="0"/>
                <a:ea typeface="Plus Jakarta Sans Light" pitchFamily="34" charset="-122"/>
              </a:rPr>
              <a:t>[24] S. Azizi, B. Mustafa, F. Ryan, Z. Beaver, J. Freyberg, J. Deaton, A. Loh, A. </a:t>
            </a:r>
            <a:r>
              <a:rPr lang="en-US" sz="1200" dirty="0" err="1">
                <a:solidFill>
                  <a:srgbClr val="000000"/>
                </a:solidFill>
                <a:latin typeface="Plus Jakarta Sans Light" pitchFamily="34" charset="0"/>
                <a:ea typeface="Plus Jakarta Sans Light" pitchFamily="34" charset="-122"/>
              </a:rPr>
              <a:t>Karthikesalingam</a:t>
            </a:r>
            <a:r>
              <a:rPr lang="en-US" sz="1200" dirty="0">
                <a:solidFill>
                  <a:srgbClr val="000000"/>
                </a:solidFill>
                <a:latin typeface="Plus Jakarta Sans Light" pitchFamily="34" charset="0"/>
                <a:ea typeface="Plus Jakarta Sans Light" pitchFamily="34" charset="-122"/>
              </a:rPr>
              <a:t>, S. </a:t>
            </a:r>
            <a:r>
              <a:rPr lang="en-US" sz="1200" dirty="0" err="1">
                <a:solidFill>
                  <a:srgbClr val="000000"/>
                </a:solidFill>
                <a:latin typeface="Plus Jakarta Sans Light" pitchFamily="34" charset="0"/>
                <a:ea typeface="Plus Jakarta Sans Light" pitchFamily="34" charset="-122"/>
              </a:rPr>
              <a:t>Kornblith</a:t>
            </a:r>
            <a:r>
              <a:rPr lang="en-US" sz="1200" dirty="0">
                <a:solidFill>
                  <a:srgbClr val="000000"/>
                </a:solidFill>
                <a:latin typeface="Plus Jakarta Sans Light" pitchFamily="34" charset="0"/>
                <a:ea typeface="Plus Jakarta Sans Light" pitchFamily="34" charset="-122"/>
              </a:rPr>
              <a:t>, T. Chen, et al., Big self-supervised models advance medical image classification, in: Proceedings of the IEEE/CVF international conference on computer vision, 2021, pp. 3478–3488.</a:t>
            </a:r>
          </a:p>
          <a:p>
            <a:pPr marR="0" algn="just">
              <a:lnSpc>
                <a:spcPct val="150000"/>
              </a:lnSpc>
            </a:pPr>
            <a:r>
              <a:rPr lang="en-US" sz="1200" dirty="0">
                <a:solidFill>
                  <a:srgbClr val="000000"/>
                </a:solidFill>
                <a:latin typeface="Plus Jakarta Sans Light" pitchFamily="34" charset="0"/>
                <a:ea typeface="Plus Jakarta Sans Light" pitchFamily="34" charset="-122"/>
              </a:rPr>
              <a:t>[25] Z. Wu, Y. Xiong, S. X. Yu, D. Lin, Unsupervised feature learning via non-parametric instance discrimination, in: Proceedings of the IEEE conference on computer vision and pattern recognition, 2018, pp. 3733–3742. </a:t>
            </a:r>
          </a:p>
          <a:p>
            <a:pPr marR="0" algn="just">
              <a:lnSpc>
                <a:spcPct val="150000"/>
              </a:lnSpc>
            </a:pPr>
            <a:r>
              <a:rPr lang="en-US" sz="1200" dirty="0">
                <a:solidFill>
                  <a:srgbClr val="000000"/>
                </a:solidFill>
                <a:latin typeface="Plus Jakarta Sans Light" pitchFamily="34" charset="0"/>
                <a:ea typeface="Plus Jakarta Sans Light" pitchFamily="34" charset="-122"/>
              </a:rPr>
              <a:t>[26] O. </a:t>
            </a:r>
            <a:r>
              <a:rPr lang="en-US" sz="1200" dirty="0" err="1">
                <a:solidFill>
                  <a:srgbClr val="000000"/>
                </a:solidFill>
                <a:latin typeface="Plus Jakarta Sans Light" pitchFamily="34" charset="0"/>
                <a:ea typeface="Plus Jakarta Sans Light" pitchFamily="34" charset="-122"/>
              </a:rPr>
              <a:t>Henaff</a:t>
            </a:r>
            <a:r>
              <a:rPr lang="en-US" sz="1200" dirty="0">
                <a:solidFill>
                  <a:srgbClr val="000000"/>
                </a:solidFill>
                <a:latin typeface="Plus Jakarta Sans Light" pitchFamily="34" charset="0"/>
                <a:ea typeface="Plus Jakarta Sans Light" pitchFamily="34" charset="-122"/>
              </a:rPr>
              <a:t>, Data-efficient image recognition with contrastive predictive coding, in: International conference on machine learning, PMLR, 2020, pp. 4182–4192.</a:t>
            </a:r>
          </a:p>
          <a:p>
            <a:pPr marR="0" algn="just">
              <a:lnSpc>
                <a:spcPct val="150000"/>
              </a:lnSpc>
            </a:pPr>
            <a:r>
              <a:rPr lang="en-US" sz="1200" dirty="0">
                <a:solidFill>
                  <a:srgbClr val="000000"/>
                </a:solidFill>
                <a:latin typeface="Plus Jakarta Sans Light" pitchFamily="34" charset="0"/>
                <a:ea typeface="Plus Jakarta Sans Light" pitchFamily="34" charset="-122"/>
              </a:rPr>
              <a:t>[27] A. v. d. Oord, Y. Li, O. </a:t>
            </a:r>
            <a:r>
              <a:rPr lang="en-US" sz="1200" dirty="0" err="1">
                <a:solidFill>
                  <a:srgbClr val="000000"/>
                </a:solidFill>
                <a:latin typeface="Plus Jakarta Sans Light" pitchFamily="34" charset="0"/>
                <a:ea typeface="Plus Jakarta Sans Light" pitchFamily="34" charset="-122"/>
              </a:rPr>
              <a:t>Vinyals</a:t>
            </a:r>
            <a:r>
              <a:rPr lang="en-US" sz="1200" dirty="0">
                <a:solidFill>
                  <a:srgbClr val="000000"/>
                </a:solidFill>
                <a:latin typeface="Plus Jakarta Sans Light" pitchFamily="34" charset="0"/>
                <a:ea typeface="Plus Jakarta Sans Light" pitchFamily="34" charset="-122"/>
              </a:rPr>
              <a:t>, Representation learning with contrastive predictive coding, </a:t>
            </a:r>
            <a:r>
              <a:rPr lang="en-US" sz="1200" dirty="0" err="1">
                <a:solidFill>
                  <a:srgbClr val="000000"/>
                </a:solidFill>
                <a:latin typeface="Plus Jakarta Sans Light" pitchFamily="34" charset="0"/>
                <a:ea typeface="Plus Jakarta Sans Light" pitchFamily="34" charset="-122"/>
              </a:rPr>
              <a:t>arXiv</a:t>
            </a:r>
            <a:r>
              <a:rPr lang="en-US" sz="1200" dirty="0">
                <a:solidFill>
                  <a:srgbClr val="000000"/>
                </a:solidFill>
                <a:latin typeface="Plus Jakarta Sans Light" pitchFamily="34" charset="0"/>
                <a:ea typeface="Plus Jakarta Sans Light" pitchFamily="34" charset="-122"/>
              </a:rPr>
              <a:t> preprint arXiv:1807.03748 (2018).</a:t>
            </a:r>
          </a:p>
          <a:p>
            <a:pPr marR="0" algn="just">
              <a:lnSpc>
                <a:spcPct val="150000"/>
              </a:lnSpc>
            </a:pPr>
            <a:r>
              <a:rPr lang="en-US" sz="1200" dirty="0">
                <a:solidFill>
                  <a:srgbClr val="000000"/>
                </a:solidFill>
                <a:latin typeface="Plus Jakarta Sans Light" pitchFamily="34" charset="0"/>
                <a:ea typeface="Plus Jakarta Sans Light" pitchFamily="34" charset="-122"/>
              </a:rPr>
              <a:t>[28] R. D. Hjelm, A. Fedorov, S. Lavoie-</a:t>
            </a:r>
            <a:r>
              <a:rPr lang="en-US" sz="1200" dirty="0" err="1">
                <a:solidFill>
                  <a:srgbClr val="000000"/>
                </a:solidFill>
                <a:latin typeface="Plus Jakarta Sans Light" pitchFamily="34" charset="0"/>
                <a:ea typeface="Plus Jakarta Sans Light" pitchFamily="34" charset="-122"/>
              </a:rPr>
              <a:t>Marchildon</a:t>
            </a:r>
            <a:r>
              <a:rPr lang="en-US" sz="1200" dirty="0">
                <a:solidFill>
                  <a:srgbClr val="000000"/>
                </a:solidFill>
                <a:latin typeface="Plus Jakarta Sans Light" pitchFamily="34" charset="0"/>
                <a:ea typeface="Plus Jakarta Sans Light" pitchFamily="34" charset="-122"/>
              </a:rPr>
              <a:t>, K. Grewal, P. Bachman, A. </a:t>
            </a:r>
            <a:r>
              <a:rPr lang="en-US" sz="1200" dirty="0" err="1">
                <a:solidFill>
                  <a:srgbClr val="000000"/>
                </a:solidFill>
                <a:latin typeface="Plus Jakarta Sans Light" pitchFamily="34" charset="0"/>
                <a:ea typeface="Plus Jakarta Sans Light" pitchFamily="34" charset="-122"/>
              </a:rPr>
              <a:t>Trischler</a:t>
            </a:r>
            <a:r>
              <a:rPr lang="en-US" sz="1200" dirty="0">
                <a:solidFill>
                  <a:srgbClr val="000000"/>
                </a:solidFill>
                <a:latin typeface="Plus Jakarta Sans Light" pitchFamily="34" charset="0"/>
                <a:ea typeface="Plus Jakarta Sans Light" pitchFamily="34" charset="-122"/>
              </a:rPr>
              <a:t>, Y. Bengio, Learning deep representations by mutual information estimation and maximization, </a:t>
            </a:r>
            <a:r>
              <a:rPr lang="en-US" sz="1200" dirty="0" err="1">
                <a:solidFill>
                  <a:srgbClr val="000000"/>
                </a:solidFill>
                <a:latin typeface="Plus Jakarta Sans Light" pitchFamily="34" charset="0"/>
                <a:ea typeface="Plus Jakarta Sans Light" pitchFamily="34" charset="-122"/>
              </a:rPr>
              <a:t>arXiv</a:t>
            </a:r>
            <a:r>
              <a:rPr lang="en-US" sz="1200" dirty="0">
                <a:solidFill>
                  <a:srgbClr val="000000"/>
                </a:solidFill>
                <a:latin typeface="Plus Jakarta Sans Light" pitchFamily="34" charset="0"/>
                <a:ea typeface="Plus Jakarta Sans Light" pitchFamily="34" charset="-122"/>
              </a:rPr>
              <a:t> preprint arXiv:1808.06670 (2018).</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2998314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63197-19D1-A630-C7B8-30E5B2965C9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BCE549-6379-22F8-9F67-EED7A2E499F4}"/>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4B78A261-D672-41E5-A9E6-7995F0034E5C}"/>
              </a:ext>
            </a:extLst>
          </p:cNvPr>
          <p:cNvSpPr/>
          <p:nvPr/>
        </p:nvSpPr>
        <p:spPr>
          <a:xfrm>
            <a:off x="65314" y="83127"/>
            <a:ext cx="8229600" cy="607572"/>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References</a:t>
            </a:r>
            <a:endParaRPr lang="en-US" sz="3300" dirty="0"/>
          </a:p>
        </p:txBody>
      </p:sp>
      <p:sp>
        <p:nvSpPr>
          <p:cNvPr id="4" name="Text 1">
            <a:extLst>
              <a:ext uri="{FF2B5EF4-FFF2-40B4-BE49-F238E27FC236}">
                <a16:creationId xmlns:a16="http://schemas.microsoft.com/office/drawing/2014/main" id="{BA1465DA-A6B1-6785-FD70-81E885213DBC}"/>
              </a:ext>
            </a:extLst>
          </p:cNvPr>
          <p:cNvSpPr/>
          <p:nvPr/>
        </p:nvSpPr>
        <p:spPr>
          <a:xfrm>
            <a:off x="124097" y="690699"/>
            <a:ext cx="8795459" cy="4296937"/>
          </a:xfrm>
          <a:prstGeom prst="rect">
            <a:avLst/>
          </a:prstGeom>
          <a:noFill/>
          <a:ln/>
        </p:spPr>
        <p:txBody>
          <a:bodyPr wrap="square" rtlCol="0" anchor="t"/>
          <a:lstStyle/>
          <a:p>
            <a:pPr algn="just">
              <a:lnSpc>
                <a:spcPct val="150000"/>
              </a:lnSpc>
            </a:pPr>
            <a:r>
              <a:rPr lang="en-US" sz="1200" dirty="0">
                <a:solidFill>
                  <a:srgbClr val="000000"/>
                </a:solidFill>
                <a:latin typeface="Plus Jakarta Sans Light" pitchFamily="34" charset="0"/>
                <a:ea typeface="Plus Jakarta Sans Light" pitchFamily="34" charset="-122"/>
              </a:rPr>
              <a:t>[29] M. Ye, X. Zhang, P. C. Yuen, S.-F. Chang, Unsupervised embedding learning via invariant and spreading instance feature, in: Proceedings of the IEEE/CVF conference on computer vision and pattern recognition, 2019, pp. 6210–6219.</a:t>
            </a:r>
          </a:p>
          <a:p>
            <a:pPr algn="just">
              <a:lnSpc>
                <a:spcPct val="150000"/>
              </a:lnSpc>
            </a:pPr>
            <a:r>
              <a:rPr lang="en-US" sz="1200" dirty="0">
                <a:solidFill>
                  <a:srgbClr val="000000"/>
                </a:solidFill>
                <a:latin typeface="Plus Jakarta Sans Light" pitchFamily="34" charset="0"/>
                <a:ea typeface="Plus Jakarta Sans Light" pitchFamily="34" charset="-122"/>
              </a:rPr>
              <a:t>[30] P. Bachman, R. D. Hjelm, W. </a:t>
            </a:r>
            <a:r>
              <a:rPr lang="en-US" sz="1200" dirty="0" err="1">
                <a:solidFill>
                  <a:srgbClr val="000000"/>
                </a:solidFill>
                <a:latin typeface="Plus Jakarta Sans Light" pitchFamily="34" charset="0"/>
                <a:ea typeface="Plus Jakarta Sans Light" pitchFamily="34" charset="-122"/>
              </a:rPr>
              <a:t>Buchwalter</a:t>
            </a:r>
            <a:r>
              <a:rPr lang="en-US" sz="1200" dirty="0">
                <a:solidFill>
                  <a:srgbClr val="000000"/>
                </a:solidFill>
                <a:latin typeface="Plus Jakarta Sans Light" pitchFamily="34" charset="0"/>
                <a:ea typeface="Plus Jakarta Sans Light" pitchFamily="34" charset="-122"/>
              </a:rPr>
              <a:t>, Learning representations by maximizing mutual information across views, Advances in neural information processing systems 32 (2019).</a:t>
            </a:r>
          </a:p>
          <a:p>
            <a:pPr algn="just">
              <a:lnSpc>
                <a:spcPct val="150000"/>
              </a:lnSpc>
            </a:pPr>
            <a:r>
              <a:rPr lang="en-US" sz="1200" dirty="0">
                <a:solidFill>
                  <a:srgbClr val="000000"/>
                </a:solidFill>
                <a:latin typeface="Plus Jakarta Sans Light" pitchFamily="34" charset="0"/>
                <a:ea typeface="Plus Jakarta Sans Light" pitchFamily="34" charset="-122"/>
              </a:rPr>
              <a:t>[31] Y. Tian, D. Krishnan, P. Isola, Contrastive </a:t>
            </a:r>
            <a:r>
              <a:rPr lang="en-US" sz="1200" dirty="0" err="1">
                <a:solidFill>
                  <a:srgbClr val="000000"/>
                </a:solidFill>
                <a:latin typeface="Plus Jakarta Sans Light" pitchFamily="34" charset="0"/>
                <a:ea typeface="Plus Jakarta Sans Light" pitchFamily="34" charset="-122"/>
              </a:rPr>
              <a:t>multiview</a:t>
            </a:r>
            <a:r>
              <a:rPr lang="en-US" sz="1200" dirty="0">
                <a:solidFill>
                  <a:srgbClr val="000000"/>
                </a:solidFill>
                <a:latin typeface="Plus Jakarta Sans Light" pitchFamily="34" charset="0"/>
                <a:ea typeface="Plus Jakarta Sans Light" pitchFamily="34" charset="-122"/>
              </a:rPr>
              <a:t> coding, in: Computer Vision–ECCV 2020: 16th European Conference, Glasgow, UK, August 23–28, 2020, Proceedings, Part XI 16, Springer, 2020, pp. 776–794.</a:t>
            </a:r>
          </a:p>
          <a:p>
            <a:pPr algn="just">
              <a:lnSpc>
                <a:spcPct val="150000"/>
              </a:lnSpc>
            </a:pPr>
            <a:r>
              <a:rPr lang="en-US" sz="1200" dirty="0">
                <a:solidFill>
                  <a:srgbClr val="000000"/>
                </a:solidFill>
                <a:latin typeface="Plus Jakarta Sans Light" pitchFamily="34" charset="0"/>
                <a:ea typeface="Plus Jakarta Sans Light" pitchFamily="34" charset="-122"/>
              </a:rPr>
              <a:t>[32] X. Chen, H. Fan, R. </a:t>
            </a:r>
            <a:r>
              <a:rPr lang="en-US" sz="1200" dirty="0" err="1">
                <a:solidFill>
                  <a:srgbClr val="000000"/>
                </a:solidFill>
                <a:latin typeface="Plus Jakarta Sans Light" pitchFamily="34" charset="0"/>
                <a:ea typeface="Plus Jakarta Sans Light" pitchFamily="34" charset="-122"/>
              </a:rPr>
              <a:t>Girshick</a:t>
            </a:r>
            <a:r>
              <a:rPr lang="en-US" sz="1200" dirty="0">
                <a:solidFill>
                  <a:srgbClr val="000000"/>
                </a:solidFill>
                <a:latin typeface="Plus Jakarta Sans Light" pitchFamily="34" charset="0"/>
                <a:ea typeface="Plus Jakarta Sans Light" pitchFamily="34" charset="-122"/>
              </a:rPr>
              <a:t>, K. He, Improved baselines with momentum contrastive learning, </a:t>
            </a:r>
            <a:r>
              <a:rPr lang="en-US" sz="1200" dirty="0" err="1">
                <a:solidFill>
                  <a:srgbClr val="000000"/>
                </a:solidFill>
                <a:latin typeface="Plus Jakarta Sans Light" pitchFamily="34" charset="0"/>
                <a:ea typeface="Plus Jakarta Sans Light" pitchFamily="34" charset="-122"/>
              </a:rPr>
              <a:t>arXiv</a:t>
            </a:r>
            <a:r>
              <a:rPr lang="en-US" sz="1200" dirty="0">
                <a:solidFill>
                  <a:srgbClr val="000000"/>
                </a:solidFill>
                <a:latin typeface="Plus Jakarta Sans Light" pitchFamily="34" charset="0"/>
                <a:ea typeface="Plus Jakarta Sans Light" pitchFamily="34" charset="-122"/>
              </a:rPr>
              <a:t> preprint arXiv:2003.04297 (2020).</a:t>
            </a:r>
          </a:p>
          <a:p>
            <a:pPr algn="just">
              <a:lnSpc>
                <a:spcPct val="150000"/>
              </a:lnSpc>
            </a:pPr>
            <a:r>
              <a:rPr lang="en-US" sz="1200" dirty="0">
                <a:solidFill>
                  <a:srgbClr val="000000"/>
                </a:solidFill>
                <a:latin typeface="Plus Jakarta Sans Light" pitchFamily="34" charset="0"/>
                <a:ea typeface="Plus Jakarta Sans Light" pitchFamily="34" charset="-122"/>
              </a:rPr>
              <a:t>[33] K. He, H. Fan, </a:t>
            </a:r>
            <a:r>
              <a:rPr lang="en-US" sz="1200" dirty="0" err="1">
                <a:solidFill>
                  <a:srgbClr val="000000"/>
                </a:solidFill>
                <a:latin typeface="Plus Jakarta Sans Light" pitchFamily="34" charset="0"/>
                <a:ea typeface="Plus Jakarta Sans Light" pitchFamily="34" charset="-122"/>
              </a:rPr>
              <a:t>Y.Wu</a:t>
            </a:r>
            <a:r>
              <a:rPr lang="en-US" sz="1200" dirty="0">
                <a:solidFill>
                  <a:srgbClr val="000000"/>
                </a:solidFill>
                <a:latin typeface="Plus Jakarta Sans Light" pitchFamily="34" charset="0"/>
                <a:ea typeface="Plus Jakarta Sans Light" pitchFamily="34" charset="-122"/>
              </a:rPr>
              <a:t>, S. Xie, R. </a:t>
            </a:r>
            <a:r>
              <a:rPr lang="en-US" sz="1200" dirty="0" err="1">
                <a:solidFill>
                  <a:srgbClr val="000000"/>
                </a:solidFill>
                <a:latin typeface="Plus Jakarta Sans Light" pitchFamily="34" charset="0"/>
                <a:ea typeface="Plus Jakarta Sans Light" pitchFamily="34" charset="-122"/>
              </a:rPr>
              <a:t>Girshick</a:t>
            </a:r>
            <a:r>
              <a:rPr lang="en-US" sz="1200" dirty="0">
                <a:solidFill>
                  <a:srgbClr val="000000"/>
                </a:solidFill>
                <a:latin typeface="Plus Jakarta Sans Light" pitchFamily="34" charset="0"/>
                <a:ea typeface="Plus Jakarta Sans Light" pitchFamily="34" charset="-122"/>
              </a:rPr>
              <a:t>, Momentum contrast for unsupervised visual representation learning, IEEE/CVF Conference on Computer Vision and Pattern Recognition (2020) 9729–9738.</a:t>
            </a:r>
          </a:p>
          <a:p>
            <a:pPr algn="just">
              <a:lnSpc>
                <a:spcPct val="150000"/>
              </a:lnSpc>
            </a:pPr>
            <a:r>
              <a:rPr lang="en-US" sz="1200" dirty="0">
                <a:solidFill>
                  <a:srgbClr val="000000"/>
                </a:solidFill>
                <a:latin typeface="Plus Jakarta Sans Light" pitchFamily="34" charset="0"/>
                <a:ea typeface="Plus Jakarta Sans Light" pitchFamily="34" charset="-122"/>
              </a:rPr>
              <a:t>[34] I. Misra, L. v. d. </a:t>
            </a:r>
            <a:r>
              <a:rPr lang="en-US" sz="1200" dirty="0" err="1">
                <a:solidFill>
                  <a:srgbClr val="000000"/>
                </a:solidFill>
                <a:latin typeface="Plus Jakarta Sans Light" pitchFamily="34" charset="0"/>
                <a:ea typeface="Plus Jakarta Sans Light" pitchFamily="34" charset="-122"/>
              </a:rPr>
              <a:t>Maaten</a:t>
            </a:r>
            <a:r>
              <a:rPr lang="en-US" sz="1200" dirty="0">
                <a:solidFill>
                  <a:srgbClr val="000000"/>
                </a:solidFill>
                <a:latin typeface="Plus Jakarta Sans Light" pitchFamily="34" charset="0"/>
                <a:ea typeface="Plus Jakarta Sans Light" pitchFamily="34" charset="-122"/>
              </a:rPr>
              <a:t>, Self-supervised learning of pretext-invariant representations, in: Proceedings of the IEEE/CVF conference on computer vision and pattern recognition, 2020, pp. 6707–6717.</a:t>
            </a:r>
          </a:p>
          <a:p>
            <a:pPr algn="just">
              <a:lnSpc>
                <a:spcPct val="150000"/>
              </a:lnSpc>
            </a:pPr>
            <a:r>
              <a:rPr lang="en-US" sz="1200" dirty="0">
                <a:solidFill>
                  <a:srgbClr val="000000"/>
                </a:solidFill>
                <a:latin typeface="Plus Jakarta Sans Light" pitchFamily="34" charset="0"/>
                <a:ea typeface="Plus Jakarta Sans Light" pitchFamily="34" charset="-122"/>
              </a:rPr>
              <a:t>[35] T. Chen, S. </a:t>
            </a:r>
            <a:r>
              <a:rPr lang="en-US" sz="1200" dirty="0" err="1">
                <a:solidFill>
                  <a:srgbClr val="000000"/>
                </a:solidFill>
                <a:latin typeface="Plus Jakarta Sans Light" pitchFamily="34" charset="0"/>
                <a:ea typeface="Plus Jakarta Sans Light" pitchFamily="34" charset="-122"/>
              </a:rPr>
              <a:t>Kornblith</a:t>
            </a:r>
            <a:r>
              <a:rPr lang="en-US" sz="1200" dirty="0">
                <a:solidFill>
                  <a:srgbClr val="000000"/>
                </a:solidFill>
                <a:latin typeface="Plus Jakarta Sans Light" pitchFamily="34" charset="0"/>
                <a:ea typeface="Plus Jakarta Sans Light" pitchFamily="34" charset="-122"/>
              </a:rPr>
              <a:t>, K. </a:t>
            </a:r>
            <a:r>
              <a:rPr lang="en-US" sz="1200" dirty="0" err="1">
                <a:solidFill>
                  <a:srgbClr val="000000"/>
                </a:solidFill>
                <a:latin typeface="Plus Jakarta Sans Light" pitchFamily="34" charset="0"/>
                <a:ea typeface="Plus Jakarta Sans Light" pitchFamily="34" charset="-122"/>
              </a:rPr>
              <a:t>Swersky</a:t>
            </a:r>
            <a:r>
              <a:rPr lang="en-US" sz="1200" dirty="0">
                <a:solidFill>
                  <a:srgbClr val="000000"/>
                </a:solidFill>
                <a:latin typeface="Plus Jakarta Sans Light" pitchFamily="34" charset="0"/>
                <a:ea typeface="Plus Jakarta Sans Light" pitchFamily="34" charset="-122"/>
              </a:rPr>
              <a:t>, M. </a:t>
            </a:r>
            <a:r>
              <a:rPr lang="en-US" sz="1200" dirty="0" err="1">
                <a:solidFill>
                  <a:srgbClr val="000000"/>
                </a:solidFill>
                <a:latin typeface="Plus Jakarta Sans Light" pitchFamily="34" charset="0"/>
                <a:ea typeface="Plus Jakarta Sans Light" pitchFamily="34" charset="-122"/>
              </a:rPr>
              <a:t>Norouzi</a:t>
            </a:r>
            <a:r>
              <a:rPr lang="en-US" sz="1200" dirty="0">
                <a:solidFill>
                  <a:srgbClr val="000000"/>
                </a:solidFill>
                <a:latin typeface="Plus Jakarta Sans Light" pitchFamily="34" charset="0"/>
                <a:ea typeface="Plus Jakarta Sans Light" pitchFamily="34" charset="-122"/>
              </a:rPr>
              <a:t>, G. Hinton, Big self supervised models are strong semi-supervised learners, </a:t>
            </a:r>
            <a:r>
              <a:rPr lang="en-US" sz="1200" dirty="0" err="1">
                <a:solidFill>
                  <a:srgbClr val="000000"/>
                </a:solidFill>
                <a:latin typeface="Plus Jakarta Sans Light" pitchFamily="34" charset="0"/>
                <a:ea typeface="Plus Jakarta Sans Light" pitchFamily="34" charset="-122"/>
              </a:rPr>
              <a:t>arXiv</a:t>
            </a:r>
            <a:r>
              <a:rPr lang="en-US" sz="1200" dirty="0">
                <a:solidFill>
                  <a:srgbClr val="000000"/>
                </a:solidFill>
                <a:latin typeface="Plus Jakarta Sans Light" pitchFamily="34" charset="0"/>
                <a:ea typeface="Plus Jakarta Sans Light" pitchFamily="34" charset="-122"/>
              </a:rPr>
              <a:t> preprint arXiv:2006.10029 (2020).</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3198059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A9F2B-3500-8CA6-18FE-43DCEA34210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826D76E-F1C6-19A1-90EA-210C3A2E7426}"/>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DD553C6B-F46A-A8D8-9B67-404631C43224}"/>
              </a:ext>
            </a:extLst>
          </p:cNvPr>
          <p:cNvSpPr/>
          <p:nvPr/>
        </p:nvSpPr>
        <p:spPr>
          <a:xfrm>
            <a:off x="65314" y="83127"/>
            <a:ext cx="8229600" cy="607572"/>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References</a:t>
            </a:r>
            <a:endParaRPr lang="en-US" sz="3300" dirty="0"/>
          </a:p>
        </p:txBody>
      </p:sp>
      <p:sp>
        <p:nvSpPr>
          <p:cNvPr id="4" name="Text 1">
            <a:extLst>
              <a:ext uri="{FF2B5EF4-FFF2-40B4-BE49-F238E27FC236}">
                <a16:creationId xmlns:a16="http://schemas.microsoft.com/office/drawing/2014/main" id="{CFF2C34C-F3FB-B431-15A7-6F5541D2355A}"/>
              </a:ext>
            </a:extLst>
          </p:cNvPr>
          <p:cNvSpPr/>
          <p:nvPr/>
        </p:nvSpPr>
        <p:spPr>
          <a:xfrm>
            <a:off x="124097" y="690699"/>
            <a:ext cx="8795459" cy="4296937"/>
          </a:xfrm>
          <a:prstGeom prst="rect">
            <a:avLst/>
          </a:prstGeom>
          <a:noFill/>
          <a:ln/>
        </p:spPr>
        <p:txBody>
          <a:bodyPr wrap="square" rtlCol="0" anchor="t"/>
          <a:lstStyle/>
          <a:p>
            <a:pPr marR="0" algn="just">
              <a:lnSpc>
                <a:spcPct val="150000"/>
              </a:lnSpc>
            </a:pPr>
            <a:r>
              <a:rPr lang="en-US" sz="1200" dirty="0">
                <a:solidFill>
                  <a:srgbClr val="000000"/>
                </a:solidFill>
                <a:latin typeface="Plus Jakarta Sans Light" pitchFamily="34" charset="0"/>
                <a:ea typeface="Plus Jakarta Sans Light" pitchFamily="34" charset="-122"/>
              </a:rPr>
              <a:t>[29] M. Ye, X. Zhang, P. C. Yuen, S.-F. Chang, Unsupervised embedding learning via invariant and spreading instance feature, in: Proceedings of the IEEE/CVF conference on computer vision and pattern recognition, 2019, pp. 6210–6219.</a:t>
            </a:r>
          </a:p>
          <a:p>
            <a:pPr marR="0" algn="just">
              <a:lnSpc>
                <a:spcPct val="150000"/>
              </a:lnSpc>
            </a:pPr>
            <a:r>
              <a:rPr lang="en-US" sz="1200" dirty="0">
                <a:solidFill>
                  <a:srgbClr val="000000"/>
                </a:solidFill>
                <a:latin typeface="Plus Jakarta Sans Light" pitchFamily="34" charset="0"/>
                <a:ea typeface="Plus Jakarta Sans Light" pitchFamily="34" charset="-122"/>
              </a:rPr>
              <a:t>[30] P. Bachman, R. D. Hjelm, W. </a:t>
            </a:r>
            <a:r>
              <a:rPr lang="en-US" sz="1200" dirty="0" err="1">
                <a:solidFill>
                  <a:srgbClr val="000000"/>
                </a:solidFill>
                <a:latin typeface="Plus Jakarta Sans Light" pitchFamily="34" charset="0"/>
                <a:ea typeface="Plus Jakarta Sans Light" pitchFamily="34" charset="-122"/>
              </a:rPr>
              <a:t>Buchwalter</a:t>
            </a:r>
            <a:r>
              <a:rPr lang="en-US" sz="1200" dirty="0">
                <a:solidFill>
                  <a:srgbClr val="000000"/>
                </a:solidFill>
                <a:latin typeface="Plus Jakarta Sans Light" pitchFamily="34" charset="0"/>
                <a:ea typeface="Plus Jakarta Sans Light" pitchFamily="34" charset="-122"/>
              </a:rPr>
              <a:t>, Learning representations by maximizing mutual information across views, Advances in neural information processing systems 32 (2019).</a:t>
            </a:r>
          </a:p>
          <a:p>
            <a:pPr marR="0" algn="just">
              <a:lnSpc>
                <a:spcPct val="150000"/>
              </a:lnSpc>
            </a:pPr>
            <a:r>
              <a:rPr lang="en-US" sz="1200" dirty="0">
                <a:solidFill>
                  <a:srgbClr val="000000"/>
                </a:solidFill>
                <a:latin typeface="Plus Jakarta Sans Light" pitchFamily="34" charset="0"/>
                <a:ea typeface="Plus Jakarta Sans Light" pitchFamily="34" charset="-122"/>
              </a:rPr>
              <a:t>[31] Y. Tian, D. Krishnan, P. Isola, Contrastive </a:t>
            </a:r>
            <a:r>
              <a:rPr lang="en-US" sz="1200" dirty="0" err="1">
                <a:solidFill>
                  <a:srgbClr val="000000"/>
                </a:solidFill>
                <a:latin typeface="Plus Jakarta Sans Light" pitchFamily="34" charset="0"/>
                <a:ea typeface="Plus Jakarta Sans Light" pitchFamily="34" charset="-122"/>
              </a:rPr>
              <a:t>multiview</a:t>
            </a:r>
            <a:r>
              <a:rPr lang="en-US" sz="1200" dirty="0">
                <a:solidFill>
                  <a:srgbClr val="000000"/>
                </a:solidFill>
                <a:latin typeface="Plus Jakarta Sans Light" pitchFamily="34" charset="0"/>
                <a:ea typeface="Plus Jakarta Sans Light" pitchFamily="34" charset="-122"/>
              </a:rPr>
              <a:t> coding, in: Computer Vision–ECCV 2020: 16th European Conference, Glasgow, UK, August 23–28, 2020, Proceedings, Part XI 16, Springer, 2020, pp. 776–794.</a:t>
            </a:r>
          </a:p>
          <a:p>
            <a:pPr marR="0" algn="just">
              <a:lnSpc>
                <a:spcPct val="150000"/>
              </a:lnSpc>
            </a:pPr>
            <a:r>
              <a:rPr lang="en-US" sz="1200" dirty="0">
                <a:solidFill>
                  <a:srgbClr val="000000"/>
                </a:solidFill>
                <a:latin typeface="Plus Jakarta Sans Light" pitchFamily="34" charset="0"/>
                <a:ea typeface="Plus Jakarta Sans Light" pitchFamily="34" charset="-122"/>
              </a:rPr>
              <a:t>[32] X. Chen, H. Fan, R. </a:t>
            </a:r>
            <a:r>
              <a:rPr lang="en-US" sz="1200" dirty="0" err="1">
                <a:solidFill>
                  <a:srgbClr val="000000"/>
                </a:solidFill>
                <a:latin typeface="Plus Jakarta Sans Light" pitchFamily="34" charset="0"/>
                <a:ea typeface="Plus Jakarta Sans Light" pitchFamily="34" charset="-122"/>
              </a:rPr>
              <a:t>Girshick</a:t>
            </a:r>
            <a:r>
              <a:rPr lang="en-US" sz="1200" dirty="0">
                <a:solidFill>
                  <a:srgbClr val="000000"/>
                </a:solidFill>
                <a:latin typeface="Plus Jakarta Sans Light" pitchFamily="34" charset="0"/>
                <a:ea typeface="Plus Jakarta Sans Light" pitchFamily="34" charset="-122"/>
              </a:rPr>
              <a:t>, K. He, Improved baselines with momentum contrastive learning, </a:t>
            </a:r>
            <a:r>
              <a:rPr lang="en-US" sz="1200" dirty="0" err="1">
                <a:solidFill>
                  <a:srgbClr val="000000"/>
                </a:solidFill>
                <a:latin typeface="Plus Jakarta Sans Light" pitchFamily="34" charset="0"/>
                <a:ea typeface="Plus Jakarta Sans Light" pitchFamily="34" charset="-122"/>
              </a:rPr>
              <a:t>arXiv</a:t>
            </a:r>
            <a:r>
              <a:rPr lang="en-US" sz="1200" dirty="0">
                <a:solidFill>
                  <a:srgbClr val="000000"/>
                </a:solidFill>
                <a:latin typeface="Plus Jakarta Sans Light" pitchFamily="34" charset="0"/>
                <a:ea typeface="Plus Jakarta Sans Light" pitchFamily="34" charset="-122"/>
              </a:rPr>
              <a:t> preprint arXiv:2003.04297 (2020).</a:t>
            </a:r>
          </a:p>
          <a:p>
            <a:pPr marR="0" algn="just">
              <a:lnSpc>
                <a:spcPct val="150000"/>
              </a:lnSpc>
            </a:pPr>
            <a:r>
              <a:rPr lang="en-US" sz="1200" dirty="0">
                <a:solidFill>
                  <a:srgbClr val="000000"/>
                </a:solidFill>
                <a:latin typeface="Plus Jakarta Sans Light" pitchFamily="34" charset="0"/>
                <a:ea typeface="Plus Jakarta Sans Light" pitchFamily="34" charset="-122"/>
              </a:rPr>
              <a:t>[33] K. He, H. Fan, </a:t>
            </a:r>
            <a:r>
              <a:rPr lang="en-US" sz="1200" dirty="0" err="1">
                <a:solidFill>
                  <a:srgbClr val="000000"/>
                </a:solidFill>
                <a:latin typeface="Plus Jakarta Sans Light" pitchFamily="34" charset="0"/>
                <a:ea typeface="Plus Jakarta Sans Light" pitchFamily="34" charset="-122"/>
              </a:rPr>
              <a:t>Y.Wu</a:t>
            </a:r>
            <a:r>
              <a:rPr lang="en-US" sz="1200" dirty="0">
                <a:solidFill>
                  <a:srgbClr val="000000"/>
                </a:solidFill>
                <a:latin typeface="Plus Jakarta Sans Light" pitchFamily="34" charset="0"/>
                <a:ea typeface="Plus Jakarta Sans Light" pitchFamily="34" charset="-122"/>
              </a:rPr>
              <a:t>, S. Xie, R. </a:t>
            </a:r>
            <a:r>
              <a:rPr lang="en-US" sz="1200" dirty="0" err="1">
                <a:solidFill>
                  <a:srgbClr val="000000"/>
                </a:solidFill>
                <a:latin typeface="Plus Jakarta Sans Light" pitchFamily="34" charset="0"/>
                <a:ea typeface="Plus Jakarta Sans Light" pitchFamily="34" charset="-122"/>
              </a:rPr>
              <a:t>Girshick</a:t>
            </a:r>
            <a:r>
              <a:rPr lang="en-US" sz="1200" dirty="0">
                <a:solidFill>
                  <a:srgbClr val="000000"/>
                </a:solidFill>
                <a:latin typeface="Plus Jakarta Sans Light" pitchFamily="34" charset="0"/>
                <a:ea typeface="Plus Jakarta Sans Light" pitchFamily="34" charset="-122"/>
              </a:rPr>
              <a:t>, Momentum contrast for unsupervised visual representation learning, IEEE/CVF Conference on Computer Vision and Pattern Recognition (2020) 9729–9738.</a:t>
            </a:r>
          </a:p>
          <a:p>
            <a:pPr marR="0" algn="just">
              <a:lnSpc>
                <a:spcPct val="150000"/>
              </a:lnSpc>
            </a:pPr>
            <a:r>
              <a:rPr lang="en-US" sz="1200" dirty="0">
                <a:solidFill>
                  <a:srgbClr val="000000"/>
                </a:solidFill>
                <a:latin typeface="Plus Jakarta Sans Light" pitchFamily="34" charset="0"/>
                <a:ea typeface="Plus Jakarta Sans Light" pitchFamily="34" charset="-122"/>
              </a:rPr>
              <a:t>[34] I. Misra, L. v. d. </a:t>
            </a:r>
            <a:r>
              <a:rPr lang="en-US" sz="1200" dirty="0" err="1">
                <a:solidFill>
                  <a:srgbClr val="000000"/>
                </a:solidFill>
                <a:latin typeface="Plus Jakarta Sans Light" pitchFamily="34" charset="0"/>
                <a:ea typeface="Plus Jakarta Sans Light" pitchFamily="34" charset="-122"/>
              </a:rPr>
              <a:t>Maaten</a:t>
            </a:r>
            <a:r>
              <a:rPr lang="en-US" sz="1200" dirty="0">
                <a:solidFill>
                  <a:srgbClr val="000000"/>
                </a:solidFill>
                <a:latin typeface="Plus Jakarta Sans Light" pitchFamily="34" charset="0"/>
                <a:ea typeface="Plus Jakarta Sans Light" pitchFamily="34" charset="-122"/>
              </a:rPr>
              <a:t>, Self-supervised learning of pretext-invariant representations, in: Proceedings of the IEEE/CVF conference on computer vision and pattern recognition, 2020, pp. 6707–6717.</a:t>
            </a:r>
          </a:p>
          <a:p>
            <a:pPr marR="0" algn="just">
              <a:lnSpc>
                <a:spcPct val="150000"/>
              </a:lnSpc>
            </a:pPr>
            <a:r>
              <a:rPr lang="en-US" sz="1200" dirty="0">
                <a:solidFill>
                  <a:srgbClr val="000000"/>
                </a:solidFill>
                <a:latin typeface="Plus Jakarta Sans Light" pitchFamily="34" charset="0"/>
                <a:ea typeface="Plus Jakarta Sans Light" pitchFamily="34" charset="-122"/>
              </a:rPr>
              <a:t>[35] T. Chen, S. </a:t>
            </a:r>
            <a:r>
              <a:rPr lang="en-US" sz="1200" dirty="0" err="1">
                <a:solidFill>
                  <a:srgbClr val="000000"/>
                </a:solidFill>
                <a:latin typeface="Plus Jakarta Sans Light" pitchFamily="34" charset="0"/>
                <a:ea typeface="Plus Jakarta Sans Light" pitchFamily="34" charset="-122"/>
              </a:rPr>
              <a:t>Kornblith</a:t>
            </a:r>
            <a:r>
              <a:rPr lang="en-US" sz="1200" dirty="0">
                <a:solidFill>
                  <a:srgbClr val="000000"/>
                </a:solidFill>
                <a:latin typeface="Plus Jakarta Sans Light" pitchFamily="34" charset="0"/>
                <a:ea typeface="Plus Jakarta Sans Light" pitchFamily="34" charset="-122"/>
              </a:rPr>
              <a:t>, K. </a:t>
            </a:r>
            <a:r>
              <a:rPr lang="en-US" sz="1200" dirty="0" err="1">
                <a:solidFill>
                  <a:srgbClr val="000000"/>
                </a:solidFill>
                <a:latin typeface="Plus Jakarta Sans Light" pitchFamily="34" charset="0"/>
                <a:ea typeface="Plus Jakarta Sans Light" pitchFamily="34" charset="-122"/>
              </a:rPr>
              <a:t>Swersky</a:t>
            </a:r>
            <a:r>
              <a:rPr lang="en-US" sz="1200" dirty="0">
                <a:solidFill>
                  <a:srgbClr val="000000"/>
                </a:solidFill>
                <a:latin typeface="Plus Jakarta Sans Light" pitchFamily="34" charset="0"/>
                <a:ea typeface="Plus Jakarta Sans Light" pitchFamily="34" charset="-122"/>
              </a:rPr>
              <a:t>, M. </a:t>
            </a:r>
            <a:r>
              <a:rPr lang="en-US" sz="1200" dirty="0" err="1">
                <a:solidFill>
                  <a:srgbClr val="000000"/>
                </a:solidFill>
                <a:latin typeface="Plus Jakarta Sans Light" pitchFamily="34" charset="0"/>
                <a:ea typeface="Plus Jakarta Sans Light" pitchFamily="34" charset="-122"/>
              </a:rPr>
              <a:t>Norouzi</a:t>
            </a:r>
            <a:r>
              <a:rPr lang="en-US" sz="1200" dirty="0">
                <a:solidFill>
                  <a:srgbClr val="000000"/>
                </a:solidFill>
                <a:latin typeface="Plus Jakarta Sans Light" pitchFamily="34" charset="0"/>
                <a:ea typeface="Plus Jakarta Sans Light" pitchFamily="34" charset="-122"/>
              </a:rPr>
              <a:t>, G. Hinton, Big </a:t>
            </a:r>
            <a:r>
              <a:rPr lang="en-US" sz="1200" dirty="0" err="1">
                <a:solidFill>
                  <a:srgbClr val="000000"/>
                </a:solidFill>
                <a:latin typeface="Plus Jakarta Sans Light" pitchFamily="34" charset="0"/>
                <a:ea typeface="Plus Jakarta Sans Light" pitchFamily="34" charset="-122"/>
              </a:rPr>
              <a:t>selfsupervised</a:t>
            </a:r>
            <a:r>
              <a:rPr lang="en-US" sz="1200" dirty="0">
                <a:solidFill>
                  <a:srgbClr val="000000"/>
                </a:solidFill>
                <a:latin typeface="Plus Jakarta Sans Light" pitchFamily="34" charset="0"/>
                <a:ea typeface="Plus Jakarta Sans Light" pitchFamily="34" charset="-122"/>
              </a:rPr>
              <a:t> models are strong semi-supervised learners, </a:t>
            </a:r>
            <a:r>
              <a:rPr lang="en-US" sz="1200" dirty="0" err="1">
                <a:solidFill>
                  <a:srgbClr val="000000"/>
                </a:solidFill>
                <a:latin typeface="Plus Jakarta Sans Light" pitchFamily="34" charset="0"/>
                <a:ea typeface="Plus Jakarta Sans Light" pitchFamily="34" charset="-122"/>
              </a:rPr>
              <a:t>arXiv</a:t>
            </a:r>
            <a:r>
              <a:rPr lang="en-US" sz="1200" dirty="0">
                <a:solidFill>
                  <a:srgbClr val="000000"/>
                </a:solidFill>
                <a:latin typeface="Plus Jakarta Sans Light" pitchFamily="34" charset="0"/>
                <a:ea typeface="Plus Jakarta Sans Light" pitchFamily="34" charset="-122"/>
              </a:rPr>
              <a:t> preprint arXiv:2006.10029 (2020).</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3935015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0BB1C-E58A-289A-D30D-4B9C9881958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775C84C-4571-5D97-D9B8-52CBB279620C}"/>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4E3DDFB0-363C-F625-C419-19FF68C31DC9}"/>
              </a:ext>
            </a:extLst>
          </p:cNvPr>
          <p:cNvSpPr/>
          <p:nvPr/>
        </p:nvSpPr>
        <p:spPr>
          <a:xfrm>
            <a:off x="65314" y="83127"/>
            <a:ext cx="8229600" cy="607572"/>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References</a:t>
            </a:r>
            <a:endParaRPr lang="en-US" sz="3300" dirty="0"/>
          </a:p>
        </p:txBody>
      </p:sp>
      <p:sp>
        <p:nvSpPr>
          <p:cNvPr id="4" name="Text 1">
            <a:extLst>
              <a:ext uri="{FF2B5EF4-FFF2-40B4-BE49-F238E27FC236}">
                <a16:creationId xmlns:a16="http://schemas.microsoft.com/office/drawing/2014/main" id="{7B7614BE-DC32-20AE-F551-7E4F1E46C382}"/>
              </a:ext>
            </a:extLst>
          </p:cNvPr>
          <p:cNvSpPr/>
          <p:nvPr/>
        </p:nvSpPr>
        <p:spPr>
          <a:xfrm>
            <a:off x="124097" y="690699"/>
            <a:ext cx="8795459" cy="4296937"/>
          </a:xfrm>
          <a:prstGeom prst="rect">
            <a:avLst/>
          </a:prstGeom>
          <a:noFill/>
          <a:ln/>
        </p:spPr>
        <p:txBody>
          <a:bodyPr wrap="square" rtlCol="0" anchor="t"/>
          <a:lstStyle/>
          <a:p>
            <a:pPr algn="just">
              <a:lnSpc>
                <a:spcPct val="150000"/>
              </a:lnSpc>
            </a:pPr>
            <a:r>
              <a:rPr lang="en-US" sz="1200" dirty="0">
                <a:solidFill>
                  <a:srgbClr val="000000"/>
                </a:solidFill>
                <a:latin typeface="Plus Jakarta Sans Light" pitchFamily="34" charset="0"/>
                <a:ea typeface="Plus Jakarta Sans Light" pitchFamily="34" charset="-122"/>
              </a:rPr>
              <a:t>[36] J.-B. Grill, F. Strub, F. </a:t>
            </a:r>
            <a:r>
              <a:rPr lang="en-US" sz="1200" dirty="0" err="1">
                <a:solidFill>
                  <a:srgbClr val="000000"/>
                </a:solidFill>
                <a:latin typeface="Plus Jakarta Sans Light" pitchFamily="34" charset="0"/>
                <a:ea typeface="Plus Jakarta Sans Light" pitchFamily="34" charset="-122"/>
              </a:rPr>
              <a:t>Altch´e</a:t>
            </a:r>
            <a:r>
              <a:rPr lang="en-US" sz="1200" dirty="0">
                <a:solidFill>
                  <a:srgbClr val="000000"/>
                </a:solidFill>
                <a:latin typeface="Plus Jakarta Sans Light" pitchFamily="34" charset="0"/>
                <a:ea typeface="Plus Jakarta Sans Light" pitchFamily="34" charset="-122"/>
              </a:rPr>
              <a:t>, C. </a:t>
            </a:r>
            <a:r>
              <a:rPr lang="en-US" sz="1200" dirty="0" err="1">
                <a:solidFill>
                  <a:srgbClr val="000000"/>
                </a:solidFill>
                <a:latin typeface="Plus Jakarta Sans Light" pitchFamily="34" charset="0"/>
                <a:ea typeface="Plus Jakarta Sans Light" pitchFamily="34" charset="-122"/>
              </a:rPr>
              <a:t>Tallec</a:t>
            </a:r>
            <a:r>
              <a:rPr lang="en-US" sz="1200" dirty="0">
                <a:solidFill>
                  <a:srgbClr val="000000"/>
                </a:solidFill>
                <a:latin typeface="Plus Jakarta Sans Light" pitchFamily="34" charset="0"/>
                <a:ea typeface="Plus Jakarta Sans Light" pitchFamily="34" charset="-122"/>
              </a:rPr>
              <a:t>, P. </a:t>
            </a:r>
            <a:r>
              <a:rPr lang="en-US" sz="1200" dirty="0" err="1">
                <a:solidFill>
                  <a:srgbClr val="000000"/>
                </a:solidFill>
                <a:latin typeface="Plus Jakarta Sans Light" pitchFamily="34" charset="0"/>
                <a:ea typeface="Plus Jakarta Sans Light" pitchFamily="34" charset="-122"/>
              </a:rPr>
              <a:t>Richemond</a:t>
            </a:r>
            <a:r>
              <a:rPr lang="en-US" sz="1200" dirty="0">
                <a:solidFill>
                  <a:srgbClr val="000000"/>
                </a:solidFill>
                <a:latin typeface="Plus Jakarta Sans Light" pitchFamily="34" charset="0"/>
                <a:ea typeface="Plus Jakarta Sans Light" pitchFamily="34" charset="-122"/>
              </a:rPr>
              <a:t>, E. </a:t>
            </a:r>
            <a:r>
              <a:rPr lang="en-US" sz="1200" dirty="0" err="1">
                <a:solidFill>
                  <a:srgbClr val="000000"/>
                </a:solidFill>
                <a:latin typeface="Plus Jakarta Sans Light" pitchFamily="34" charset="0"/>
                <a:ea typeface="Plus Jakarta Sans Light" pitchFamily="34" charset="-122"/>
              </a:rPr>
              <a:t>Buchatskaya</a:t>
            </a:r>
            <a:r>
              <a:rPr lang="en-US" sz="1200" dirty="0">
                <a:solidFill>
                  <a:srgbClr val="000000"/>
                </a:solidFill>
                <a:latin typeface="Plus Jakarta Sans Light" pitchFamily="34" charset="0"/>
                <a:ea typeface="Plus Jakarta Sans Light" pitchFamily="34" charset="-122"/>
              </a:rPr>
              <a:t>, C. </a:t>
            </a:r>
            <a:r>
              <a:rPr lang="en-US" sz="1200" dirty="0" err="1">
                <a:solidFill>
                  <a:srgbClr val="000000"/>
                </a:solidFill>
                <a:latin typeface="Plus Jakarta Sans Light" pitchFamily="34" charset="0"/>
                <a:ea typeface="Plus Jakarta Sans Light" pitchFamily="34" charset="-122"/>
              </a:rPr>
              <a:t>Doersch</a:t>
            </a:r>
            <a:r>
              <a:rPr lang="en-US" sz="1200" dirty="0">
                <a:solidFill>
                  <a:srgbClr val="000000"/>
                </a:solidFill>
                <a:latin typeface="Plus Jakarta Sans Light" pitchFamily="34" charset="0"/>
                <a:ea typeface="Plus Jakarta Sans Light" pitchFamily="34" charset="-122"/>
              </a:rPr>
              <a:t>, B. Avila Pires, Z. Guo, M. </a:t>
            </a:r>
            <a:r>
              <a:rPr lang="en-US" sz="1200" dirty="0" err="1">
                <a:solidFill>
                  <a:srgbClr val="000000"/>
                </a:solidFill>
                <a:latin typeface="Plus Jakarta Sans Light" pitchFamily="34" charset="0"/>
                <a:ea typeface="Plus Jakarta Sans Light" pitchFamily="34" charset="-122"/>
              </a:rPr>
              <a:t>Gheshlaghi</a:t>
            </a:r>
            <a:r>
              <a:rPr lang="en-US" sz="1200" dirty="0">
                <a:solidFill>
                  <a:srgbClr val="000000"/>
                </a:solidFill>
                <a:latin typeface="Plus Jakarta Sans Light" pitchFamily="34" charset="0"/>
                <a:ea typeface="Plus Jakarta Sans Light" pitchFamily="34" charset="-122"/>
              </a:rPr>
              <a:t> Azar, et al., Bootstrap your own latent-a new approach to self-supervised learning, Advances in neural information processing systems 33 (2020) 21271–21284.</a:t>
            </a:r>
          </a:p>
          <a:p>
            <a:pPr algn="just">
              <a:lnSpc>
                <a:spcPct val="150000"/>
              </a:lnSpc>
            </a:pPr>
            <a:r>
              <a:rPr lang="en-US" sz="1200" dirty="0">
                <a:solidFill>
                  <a:srgbClr val="000000"/>
                </a:solidFill>
                <a:latin typeface="Plus Jakarta Sans Light" pitchFamily="34" charset="0"/>
                <a:ea typeface="Plus Jakarta Sans Light" pitchFamily="34" charset="-122"/>
              </a:rPr>
              <a:t>[37] S. J. Pan, Q. Yang, A survey on transfer learning, IEEE Transactions on knowledge and data engineering 22 (10) (2009) 1345–1359.</a:t>
            </a:r>
          </a:p>
          <a:p>
            <a:pPr algn="just">
              <a:lnSpc>
                <a:spcPct val="150000"/>
              </a:lnSpc>
            </a:pPr>
            <a:r>
              <a:rPr lang="en-US" sz="1200" dirty="0">
                <a:solidFill>
                  <a:srgbClr val="000000"/>
                </a:solidFill>
                <a:latin typeface="Plus Jakarta Sans Light" pitchFamily="34" charset="0"/>
                <a:ea typeface="Plus Jakarta Sans Light" pitchFamily="34" charset="-122"/>
              </a:rPr>
              <a:t>[38] A. Davila, J. </a:t>
            </a:r>
            <a:r>
              <a:rPr lang="en-US" sz="1200" dirty="0" err="1">
                <a:solidFill>
                  <a:srgbClr val="000000"/>
                </a:solidFill>
                <a:latin typeface="Plus Jakarta Sans Light" pitchFamily="34" charset="0"/>
                <a:ea typeface="Plus Jakarta Sans Light" pitchFamily="34" charset="-122"/>
              </a:rPr>
              <a:t>Colan</a:t>
            </a:r>
            <a:r>
              <a:rPr lang="en-US" sz="1200" dirty="0">
                <a:solidFill>
                  <a:srgbClr val="000000"/>
                </a:solidFill>
                <a:latin typeface="Plus Jakarta Sans Light" pitchFamily="34" charset="0"/>
                <a:ea typeface="Plus Jakarta Sans Light" pitchFamily="34" charset="-122"/>
              </a:rPr>
              <a:t>, Y. Hasegawa, Comparison of fine-tuning strategies for transfer learning in medical image classification, Image and Vision Computing 146 (2024) 105012.</a:t>
            </a:r>
          </a:p>
          <a:p>
            <a:pPr algn="just">
              <a:lnSpc>
                <a:spcPct val="150000"/>
              </a:lnSpc>
            </a:pPr>
            <a:r>
              <a:rPr lang="en-US" sz="1200" dirty="0">
                <a:solidFill>
                  <a:srgbClr val="000000"/>
                </a:solidFill>
                <a:latin typeface="Plus Jakarta Sans Light" pitchFamily="34" charset="0"/>
                <a:ea typeface="Plus Jakarta Sans Light" pitchFamily="34" charset="-122"/>
              </a:rPr>
              <a:t>[39] P. </a:t>
            </a:r>
            <a:r>
              <a:rPr lang="en-US" sz="1200" dirty="0" err="1">
                <a:solidFill>
                  <a:srgbClr val="000000"/>
                </a:solidFill>
                <a:latin typeface="Plus Jakarta Sans Light" pitchFamily="34" charset="0"/>
                <a:ea typeface="Plus Jakarta Sans Light" pitchFamily="34" charset="-122"/>
              </a:rPr>
              <a:t>Moeskops</a:t>
            </a:r>
            <a:r>
              <a:rPr lang="en-US" sz="1200" dirty="0">
                <a:solidFill>
                  <a:srgbClr val="000000"/>
                </a:solidFill>
                <a:latin typeface="Plus Jakarta Sans Light" pitchFamily="34" charset="0"/>
                <a:ea typeface="Plus Jakarta Sans Light" pitchFamily="34" charset="-122"/>
              </a:rPr>
              <a:t>, J. M. </a:t>
            </a:r>
            <a:r>
              <a:rPr lang="en-US" sz="1200" dirty="0" err="1">
                <a:solidFill>
                  <a:srgbClr val="000000"/>
                </a:solidFill>
                <a:latin typeface="Plus Jakarta Sans Light" pitchFamily="34" charset="0"/>
                <a:ea typeface="Plus Jakarta Sans Light" pitchFamily="34" charset="-122"/>
              </a:rPr>
              <a:t>Wolterink</a:t>
            </a:r>
            <a:r>
              <a:rPr lang="en-US" sz="1200" dirty="0">
                <a:solidFill>
                  <a:srgbClr val="000000"/>
                </a:solidFill>
                <a:latin typeface="Plus Jakarta Sans Light" pitchFamily="34" charset="0"/>
                <a:ea typeface="Plus Jakarta Sans Light" pitchFamily="34" charset="-122"/>
              </a:rPr>
              <a:t>, B. H. Van Der Velden, K. G. </a:t>
            </a:r>
            <a:r>
              <a:rPr lang="en-US" sz="1200" dirty="0" err="1">
                <a:solidFill>
                  <a:srgbClr val="000000"/>
                </a:solidFill>
                <a:latin typeface="Plus Jakarta Sans Light" pitchFamily="34" charset="0"/>
                <a:ea typeface="Plus Jakarta Sans Light" pitchFamily="34" charset="-122"/>
              </a:rPr>
              <a:t>Gilhuijs</a:t>
            </a:r>
            <a:r>
              <a:rPr lang="en-US" sz="1200" dirty="0">
                <a:solidFill>
                  <a:srgbClr val="000000"/>
                </a:solidFill>
                <a:latin typeface="Plus Jakarta Sans Light" pitchFamily="34" charset="0"/>
                <a:ea typeface="Plus Jakarta Sans Light" pitchFamily="34" charset="-122"/>
              </a:rPr>
              <a:t>, T. Leiner, M. A. </a:t>
            </a:r>
            <a:r>
              <a:rPr lang="en-US" sz="1200" dirty="0" err="1">
                <a:solidFill>
                  <a:srgbClr val="000000"/>
                </a:solidFill>
                <a:latin typeface="Plus Jakarta Sans Light" pitchFamily="34" charset="0"/>
                <a:ea typeface="Plus Jakarta Sans Light" pitchFamily="34" charset="-122"/>
              </a:rPr>
              <a:t>Viergever</a:t>
            </a:r>
            <a:r>
              <a:rPr lang="en-US" sz="1200" dirty="0">
                <a:solidFill>
                  <a:srgbClr val="000000"/>
                </a:solidFill>
                <a:latin typeface="Plus Jakarta Sans Light" pitchFamily="34" charset="0"/>
                <a:ea typeface="Plus Jakarta Sans Light" pitchFamily="34" charset="-122"/>
              </a:rPr>
              <a:t>, I. </a:t>
            </a:r>
            <a:r>
              <a:rPr lang="en-US" sz="1200" dirty="0" err="1">
                <a:solidFill>
                  <a:srgbClr val="000000"/>
                </a:solidFill>
                <a:latin typeface="Plus Jakarta Sans Light" pitchFamily="34" charset="0"/>
                <a:ea typeface="Plus Jakarta Sans Light" pitchFamily="34" charset="-122"/>
              </a:rPr>
              <a:t>Iˇsgum</a:t>
            </a:r>
            <a:r>
              <a:rPr lang="en-US" sz="1200" dirty="0">
                <a:solidFill>
                  <a:srgbClr val="000000"/>
                </a:solidFill>
                <a:latin typeface="Plus Jakarta Sans Light" pitchFamily="34" charset="0"/>
                <a:ea typeface="Plus Jakarta Sans Light" pitchFamily="34" charset="-122"/>
              </a:rPr>
              <a:t>, Deep learning for multi-task medical image segmentation in multiple modalities, in: Medical Image Computing and Computer-Assisted Intervention–MICCAI 2016: 19th International Conference, Athens, Greece, October 17-21, 2016, Proceedings, Part II 19, Springer, 2016, pp. 478–486.</a:t>
            </a:r>
          </a:p>
          <a:p>
            <a:pPr algn="just">
              <a:lnSpc>
                <a:spcPct val="150000"/>
              </a:lnSpc>
            </a:pPr>
            <a:r>
              <a:rPr lang="en-US" sz="1200" dirty="0">
                <a:solidFill>
                  <a:srgbClr val="000000"/>
                </a:solidFill>
                <a:latin typeface="Plus Jakarta Sans Light" pitchFamily="34" charset="0"/>
                <a:ea typeface="Plus Jakarta Sans Light" pitchFamily="34" charset="-122"/>
              </a:rPr>
              <a:t>[40] U. Kamal, M. </a:t>
            </a:r>
            <a:r>
              <a:rPr lang="en-US" sz="1200" dirty="0" err="1">
                <a:solidFill>
                  <a:srgbClr val="000000"/>
                </a:solidFill>
                <a:latin typeface="Plus Jakarta Sans Light" pitchFamily="34" charset="0"/>
                <a:ea typeface="Plus Jakarta Sans Light" pitchFamily="34" charset="-122"/>
              </a:rPr>
              <a:t>Zunaed</a:t>
            </a:r>
            <a:r>
              <a:rPr lang="en-US" sz="1200" dirty="0">
                <a:solidFill>
                  <a:srgbClr val="000000"/>
                </a:solidFill>
                <a:latin typeface="Plus Jakarta Sans Light" pitchFamily="34" charset="0"/>
                <a:ea typeface="Plus Jakarta Sans Light" pitchFamily="34" charset="-122"/>
              </a:rPr>
              <a:t>, N. B. Nizam, T. Hasan, Anatomy-</a:t>
            </a:r>
            <a:r>
              <a:rPr lang="en-US" sz="1200" dirty="0" err="1">
                <a:solidFill>
                  <a:srgbClr val="000000"/>
                </a:solidFill>
                <a:latin typeface="Plus Jakarta Sans Light" pitchFamily="34" charset="0"/>
                <a:ea typeface="Plus Jakarta Sans Light" pitchFamily="34" charset="-122"/>
              </a:rPr>
              <a:t>xnet</a:t>
            </a:r>
            <a:r>
              <a:rPr lang="en-US" sz="1200" dirty="0">
                <a:solidFill>
                  <a:srgbClr val="000000"/>
                </a:solidFill>
                <a:latin typeface="Plus Jakarta Sans Light" pitchFamily="34" charset="0"/>
                <a:ea typeface="Plus Jakarta Sans Light" pitchFamily="34" charset="-122"/>
              </a:rPr>
              <a:t>: An anatomy aware convolutional neural network for thoracic disease classification in chest x-rays, IEEE Journal of Biomedical and Health Informatics 26 (11) (2022) 5518–5528.</a:t>
            </a:r>
          </a:p>
          <a:p>
            <a:pPr algn="just">
              <a:lnSpc>
                <a:spcPct val="150000"/>
              </a:lnSpc>
            </a:pPr>
            <a:r>
              <a:rPr lang="en-US" sz="1200" dirty="0">
                <a:solidFill>
                  <a:srgbClr val="000000"/>
                </a:solidFill>
                <a:latin typeface="Plus Jakarta Sans Light" pitchFamily="34" charset="0"/>
                <a:ea typeface="Plus Jakarta Sans Light" pitchFamily="34" charset="-122"/>
              </a:rPr>
              <a:t>[41] M. Caron, I. Misra, J. </a:t>
            </a:r>
            <a:r>
              <a:rPr lang="en-US" sz="1200" dirty="0" err="1">
                <a:solidFill>
                  <a:srgbClr val="000000"/>
                </a:solidFill>
                <a:latin typeface="Plus Jakarta Sans Light" pitchFamily="34" charset="0"/>
                <a:ea typeface="Plus Jakarta Sans Light" pitchFamily="34" charset="-122"/>
              </a:rPr>
              <a:t>Mairal</a:t>
            </a:r>
            <a:r>
              <a:rPr lang="en-US" sz="1200" dirty="0">
                <a:solidFill>
                  <a:srgbClr val="000000"/>
                </a:solidFill>
                <a:latin typeface="Plus Jakarta Sans Light" pitchFamily="34" charset="0"/>
                <a:ea typeface="Plus Jakarta Sans Light" pitchFamily="34" charset="-122"/>
              </a:rPr>
              <a:t>, P. Goyal, P. Bojanowski, A. </a:t>
            </a:r>
            <a:r>
              <a:rPr lang="en-US" sz="1200" dirty="0" err="1">
                <a:solidFill>
                  <a:srgbClr val="000000"/>
                </a:solidFill>
                <a:latin typeface="Plus Jakarta Sans Light" pitchFamily="34" charset="0"/>
                <a:ea typeface="Plus Jakarta Sans Light" pitchFamily="34" charset="-122"/>
              </a:rPr>
              <a:t>Joulin</a:t>
            </a:r>
            <a:r>
              <a:rPr lang="en-US" sz="1200" dirty="0">
                <a:solidFill>
                  <a:srgbClr val="000000"/>
                </a:solidFill>
                <a:latin typeface="Plus Jakarta Sans Light" pitchFamily="34" charset="0"/>
                <a:ea typeface="Plus Jakarta Sans Light" pitchFamily="34" charset="-122"/>
              </a:rPr>
              <a:t>, Unsupervised learning of visual features by contrasting cluster assignments, in: Advances in Neural Information Processing Systems, Vol. 33, 2020, pp. 9912–9924.</a:t>
            </a:r>
          </a:p>
          <a:p>
            <a:pPr algn="just">
              <a:lnSpc>
                <a:spcPct val="150000"/>
              </a:lnSpc>
            </a:pPr>
            <a:r>
              <a:rPr lang="en-US" sz="1200" dirty="0">
                <a:solidFill>
                  <a:srgbClr val="000000"/>
                </a:solidFill>
                <a:latin typeface="Plus Jakarta Sans Light" pitchFamily="34" charset="0"/>
                <a:ea typeface="Plus Jakarta Sans Light" pitchFamily="34" charset="-122"/>
              </a:rPr>
              <a:t>[42] Z. Y. </a:t>
            </a:r>
            <a:r>
              <a:rPr lang="en-US" sz="1200" dirty="0" err="1">
                <a:solidFill>
                  <a:srgbClr val="000000"/>
                </a:solidFill>
                <a:latin typeface="Plus Jakarta Sans Light" pitchFamily="34" charset="0"/>
                <a:ea typeface="Plus Jakarta Sans Light" pitchFamily="34" charset="-122"/>
              </a:rPr>
              <a:t>Diong</a:t>
            </a:r>
            <a:r>
              <a:rPr lang="en-US" sz="1200" dirty="0">
                <a:solidFill>
                  <a:srgbClr val="000000"/>
                </a:solidFill>
                <a:latin typeface="Plus Jakarta Sans Light" pitchFamily="34" charset="0"/>
                <a:ea typeface="Plus Jakarta Sans Light" pitchFamily="34" charset="-122"/>
              </a:rPr>
              <a:t>, W. Y. Lim, C. P. Goh, Self-supervised learning in medical diagnostics: An examination of </a:t>
            </a:r>
            <a:r>
              <a:rPr lang="en-US" sz="1200" dirty="0" err="1">
                <a:solidFill>
                  <a:srgbClr val="000000"/>
                </a:solidFill>
                <a:latin typeface="Plus Jakarta Sans Light" pitchFamily="34" charset="0"/>
                <a:ea typeface="Plus Jakarta Sans Light" pitchFamily="34" charset="-122"/>
              </a:rPr>
              <a:t>simclr</a:t>
            </a:r>
            <a:r>
              <a:rPr lang="en-US" sz="1200" dirty="0">
                <a:solidFill>
                  <a:srgbClr val="000000"/>
                </a:solidFill>
                <a:latin typeface="Plus Jakarta Sans Light" pitchFamily="34" charset="0"/>
                <a:ea typeface="Plus Jakarta Sans Light" pitchFamily="34" charset="-122"/>
              </a:rPr>
              <a:t> and </a:t>
            </a:r>
            <a:r>
              <a:rPr lang="en-US" sz="1200" dirty="0" err="1">
                <a:solidFill>
                  <a:srgbClr val="000000"/>
                </a:solidFill>
                <a:latin typeface="Plus Jakarta Sans Light" pitchFamily="34" charset="0"/>
                <a:ea typeface="Plus Jakarta Sans Light" pitchFamily="34" charset="-122"/>
              </a:rPr>
              <a:t>byol</a:t>
            </a:r>
            <a:r>
              <a:rPr lang="en-US" sz="1200" dirty="0">
                <a:solidFill>
                  <a:srgbClr val="000000"/>
                </a:solidFill>
                <a:latin typeface="Plus Jakarta Sans Light" pitchFamily="34" charset="0"/>
                <a:ea typeface="Plus Jakarta Sans Light" pitchFamily="34" charset="-122"/>
              </a:rPr>
              <a:t> in image classification, in: 2024 3rd International Conference on Digital Transformation and Applications (ICDXA), IEEE, 2024, pp. 210–214. </a:t>
            </a:r>
          </a:p>
          <a:p>
            <a:pPr indent="-342900" algn="just">
              <a:lnSpc>
                <a:spcPct val="150000"/>
              </a:lnSpc>
              <a:spcAft>
                <a:spcPts val="1200"/>
              </a:spcAft>
              <a:buSzPct val="100000"/>
              <a:buFont typeface="+mj-lt"/>
              <a:buAutoNum type="arabicPeriod"/>
            </a:pPr>
            <a:endParaRPr lang="en-US" sz="1200" dirty="0">
              <a:solidFill>
                <a:srgbClr val="000000"/>
              </a:solidFill>
              <a:latin typeface="Plus Jakarta Sans Light" pitchFamily="34" charset="0"/>
              <a:ea typeface="Plus Jakarta Sans Light" pitchFamily="34" charset="-122"/>
            </a:endParaRPr>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2574151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C3801-5281-50A0-4D00-B8124E5112F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A49331E-1985-9BDF-BBEE-E2AFCA267F4B}"/>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A2C7C674-036F-43FD-F44B-FEA533E12D9A}"/>
              </a:ext>
            </a:extLst>
          </p:cNvPr>
          <p:cNvSpPr/>
          <p:nvPr/>
        </p:nvSpPr>
        <p:spPr>
          <a:xfrm>
            <a:off x="65314" y="83127"/>
            <a:ext cx="8229600" cy="607572"/>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rPr>
              <a:t>References</a:t>
            </a:r>
            <a:endParaRPr lang="en-US" sz="3300" dirty="0"/>
          </a:p>
        </p:txBody>
      </p:sp>
      <p:sp>
        <p:nvSpPr>
          <p:cNvPr id="4" name="Text 1">
            <a:extLst>
              <a:ext uri="{FF2B5EF4-FFF2-40B4-BE49-F238E27FC236}">
                <a16:creationId xmlns:a16="http://schemas.microsoft.com/office/drawing/2014/main" id="{864C7DCD-D6D8-6569-04B3-B15F3F7CB370}"/>
              </a:ext>
            </a:extLst>
          </p:cNvPr>
          <p:cNvSpPr/>
          <p:nvPr/>
        </p:nvSpPr>
        <p:spPr>
          <a:xfrm>
            <a:off x="124097" y="690699"/>
            <a:ext cx="8795459" cy="4296937"/>
          </a:xfrm>
          <a:prstGeom prst="rect">
            <a:avLst/>
          </a:prstGeom>
          <a:noFill/>
          <a:ln/>
        </p:spPr>
        <p:txBody>
          <a:bodyPr wrap="square" rtlCol="0" anchor="t"/>
          <a:lstStyle/>
          <a:p>
            <a:pPr marR="0" algn="just">
              <a:lnSpc>
                <a:spcPct val="150000"/>
              </a:lnSpc>
            </a:pPr>
            <a:r>
              <a:rPr lang="en-US" sz="1200" dirty="0">
                <a:solidFill>
                  <a:srgbClr val="000000"/>
                </a:solidFill>
                <a:latin typeface="Plus Jakarta Sans Light" pitchFamily="34" charset="0"/>
                <a:ea typeface="Plus Jakarta Sans Light" pitchFamily="34" charset="-122"/>
              </a:rPr>
              <a:t>[43] T. Dai, R. Zhang, F. Hong, J. Yao, Y. Zhang, </a:t>
            </a:r>
            <a:r>
              <a:rPr lang="en-US" sz="1200" dirty="0" err="1">
                <a:solidFill>
                  <a:srgbClr val="000000"/>
                </a:solidFill>
                <a:latin typeface="Plus Jakarta Sans Light" pitchFamily="34" charset="0"/>
                <a:ea typeface="Plus Jakarta Sans Light" pitchFamily="34" charset="-122"/>
              </a:rPr>
              <a:t>Y.Wang</a:t>
            </a:r>
            <a:r>
              <a:rPr lang="en-US" sz="1200" dirty="0">
                <a:solidFill>
                  <a:srgbClr val="000000"/>
                </a:solidFill>
                <a:latin typeface="Plus Jakarta Sans Light" pitchFamily="34" charset="0"/>
                <a:ea typeface="Plus Jakarta Sans Light" pitchFamily="34" charset="-122"/>
              </a:rPr>
              <a:t>, </a:t>
            </a:r>
            <a:r>
              <a:rPr lang="en-US" sz="1200" dirty="0" err="1">
                <a:solidFill>
                  <a:srgbClr val="000000"/>
                </a:solidFill>
                <a:latin typeface="Plus Jakarta Sans Light" pitchFamily="34" charset="0"/>
                <a:ea typeface="Plus Jakarta Sans Light" pitchFamily="34" charset="-122"/>
              </a:rPr>
              <a:t>Unichest</a:t>
            </a:r>
            <a:r>
              <a:rPr lang="en-US" sz="1200" dirty="0">
                <a:solidFill>
                  <a:srgbClr val="000000"/>
                </a:solidFill>
                <a:latin typeface="Plus Jakarta Sans Light" pitchFamily="34" charset="0"/>
                <a:ea typeface="Plus Jakarta Sans Light" pitchFamily="34" charset="-122"/>
              </a:rPr>
              <a:t>: </a:t>
            </a:r>
            <a:r>
              <a:rPr lang="en-US" sz="1200" dirty="0" err="1">
                <a:solidFill>
                  <a:srgbClr val="000000"/>
                </a:solidFill>
                <a:latin typeface="Plus Jakarta Sans Light" pitchFamily="34" charset="0"/>
                <a:ea typeface="Plus Jakarta Sans Light" pitchFamily="34" charset="-122"/>
              </a:rPr>
              <a:t>Conquerand</a:t>
            </a:r>
            <a:r>
              <a:rPr lang="en-US" sz="1200" dirty="0">
                <a:solidFill>
                  <a:srgbClr val="000000"/>
                </a:solidFill>
                <a:latin typeface="Plus Jakarta Sans Light" pitchFamily="34" charset="0"/>
                <a:ea typeface="Plus Jakarta Sans Light" pitchFamily="34" charset="-122"/>
              </a:rPr>
              <a:t>-divide pre-training for multi-source chest x-ray classification, IEEE Transactions on Medical Imaging (2024).</a:t>
            </a:r>
          </a:p>
          <a:p>
            <a:pPr marR="0" algn="just">
              <a:lnSpc>
                <a:spcPct val="150000"/>
              </a:lnSpc>
            </a:pPr>
            <a:r>
              <a:rPr lang="en-US" sz="1200" dirty="0">
                <a:solidFill>
                  <a:srgbClr val="000000"/>
                </a:solidFill>
                <a:latin typeface="Plus Jakarta Sans Light" pitchFamily="34" charset="0"/>
                <a:ea typeface="Plus Jakarta Sans Light" pitchFamily="34" charset="-122"/>
              </a:rPr>
              <a:t>[44] E. Tiu, E. </a:t>
            </a:r>
            <a:r>
              <a:rPr lang="en-US" sz="1200" dirty="0" err="1">
                <a:solidFill>
                  <a:srgbClr val="000000"/>
                </a:solidFill>
                <a:latin typeface="Plus Jakarta Sans Light" pitchFamily="34" charset="0"/>
                <a:ea typeface="Plus Jakarta Sans Light" pitchFamily="34" charset="-122"/>
              </a:rPr>
              <a:t>Talius</a:t>
            </a:r>
            <a:r>
              <a:rPr lang="en-US" sz="1200" dirty="0">
                <a:solidFill>
                  <a:srgbClr val="000000"/>
                </a:solidFill>
                <a:latin typeface="Plus Jakarta Sans Light" pitchFamily="34" charset="0"/>
                <a:ea typeface="Plus Jakarta Sans Light" pitchFamily="34" charset="-122"/>
              </a:rPr>
              <a:t>, P. Patel, C. P. </a:t>
            </a:r>
            <a:r>
              <a:rPr lang="en-US" sz="1200" dirty="0" err="1">
                <a:solidFill>
                  <a:srgbClr val="000000"/>
                </a:solidFill>
                <a:latin typeface="Plus Jakarta Sans Light" pitchFamily="34" charset="0"/>
                <a:ea typeface="Plus Jakarta Sans Light" pitchFamily="34" charset="-122"/>
              </a:rPr>
              <a:t>Langlotz</a:t>
            </a:r>
            <a:r>
              <a:rPr lang="en-US" sz="1200" dirty="0">
                <a:solidFill>
                  <a:srgbClr val="000000"/>
                </a:solidFill>
                <a:latin typeface="Plus Jakarta Sans Light" pitchFamily="34" charset="0"/>
                <a:ea typeface="Plus Jakarta Sans Light" pitchFamily="34" charset="-122"/>
              </a:rPr>
              <a:t>, A. Y. Ng, P. </a:t>
            </a:r>
            <a:r>
              <a:rPr lang="en-US" sz="1200" dirty="0" err="1">
                <a:solidFill>
                  <a:srgbClr val="000000"/>
                </a:solidFill>
                <a:latin typeface="Plus Jakarta Sans Light" pitchFamily="34" charset="0"/>
                <a:ea typeface="Plus Jakarta Sans Light" pitchFamily="34" charset="-122"/>
              </a:rPr>
              <a:t>Rajpurkar</a:t>
            </a:r>
            <a:r>
              <a:rPr lang="en-US" sz="1200" dirty="0">
                <a:solidFill>
                  <a:srgbClr val="000000"/>
                </a:solidFill>
                <a:latin typeface="Plus Jakarta Sans Light" pitchFamily="34" charset="0"/>
                <a:ea typeface="Plus Jakarta Sans Light" pitchFamily="34" charset="-122"/>
              </a:rPr>
              <a:t>, </a:t>
            </a:r>
            <a:r>
              <a:rPr lang="en-US" sz="1200" dirty="0" err="1">
                <a:solidFill>
                  <a:srgbClr val="000000"/>
                </a:solidFill>
                <a:latin typeface="Plus Jakarta Sans Light" pitchFamily="34" charset="0"/>
                <a:ea typeface="Plus Jakarta Sans Light" pitchFamily="34" charset="-122"/>
              </a:rPr>
              <a:t>Expertlevel</a:t>
            </a:r>
            <a:r>
              <a:rPr lang="en-US" sz="1200" dirty="0">
                <a:solidFill>
                  <a:srgbClr val="000000"/>
                </a:solidFill>
                <a:latin typeface="Plus Jakarta Sans Light" pitchFamily="34" charset="0"/>
                <a:ea typeface="Plus Jakarta Sans Light" pitchFamily="34" charset="-122"/>
              </a:rPr>
              <a:t> detection of pathologies from unannotated chest x-ray images via </a:t>
            </a:r>
            <a:r>
              <a:rPr lang="en-US" sz="1200" dirty="0" err="1">
                <a:solidFill>
                  <a:srgbClr val="000000"/>
                </a:solidFill>
                <a:latin typeface="Plus Jakarta Sans Light" pitchFamily="34" charset="0"/>
                <a:ea typeface="Plus Jakarta Sans Light" pitchFamily="34" charset="-122"/>
              </a:rPr>
              <a:t>selfsupervised</a:t>
            </a:r>
            <a:r>
              <a:rPr lang="en-US" sz="1200" dirty="0">
                <a:solidFill>
                  <a:srgbClr val="000000"/>
                </a:solidFill>
                <a:latin typeface="Plus Jakarta Sans Light" pitchFamily="34" charset="0"/>
                <a:ea typeface="Plus Jakarta Sans Light" pitchFamily="34" charset="-122"/>
              </a:rPr>
              <a:t> learning, Nature Biomedical Engineering 6 (12) (2022) 1399– 1406.</a:t>
            </a:r>
          </a:p>
          <a:p>
            <a:pPr marR="0" algn="just">
              <a:lnSpc>
                <a:spcPct val="150000"/>
              </a:lnSpc>
            </a:pPr>
            <a:r>
              <a:rPr lang="en-US" sz="1200" dirty="0">
                <a:solidFill>
                  <a:srgbClr val="000000"/>
                </a:solidFill>
                <a:latin typeface="Plus Jakarta Sans Light" pitchFamily="34" charset="0"/>
                <a:ea typeface="Plus Jakarta Sans Light" pitchFamily="34" charset="-122"/>
              </a:rPr>
              <a:t>[45] H. </a:t>
            </a:r>
            <a:r>
              <a:rPr lang="en-US" sz="1200" dirty="0" err="1">
                <a:solidFill>
                  <a:srgbClr val="000000"/>
                </a:solidFill>
                <a:latin typeface="Plus Jakarta Sans Light" pitchFamily="34" charset="0"/>
                <a:ea typeface="Plus Jakarta Sans Light" pitchFamily="34" charset="-122"/>
              </a:rPr>
              <a:t>Sowrirajan</a:t>
            </a:r>
            <a:r>
              <a:rPr lang="en-US" sz="1200" dirty="0">
                <a:solidFill>
                  <a:srgbClr val="000000"/>
                </a:solidFill>
                <a:latin typeface="Plus Jakarta Sans Light" pitchFamily="34" charset="0"/>
                <a:ea typeface="Plus Jakarta Sans Light" pitchFamily="34" charset="-122"/>
              </a:rPr>
              <a:t>, J. Yang, A. Y. Ng, P. </a:t>
            </a:r>
            <a:r>
              <a:rPr lang="en-US" sz="1200" dirty="0" err="1">
                <a:solidFill>
                  <a:srgbClr val="000000"/>
                </a:solidFill>
                <a:latin typeface="Plus Jakarta Sans Light" pitchFamily="34" charset="0"/>
                <a:ea typeface="Plus Jakarta Sans Light" pitchFamily="34" charset="-122"/>
              </a:rPr>
              <a:t>Rajpurkar</a:t>
            </a:r>
            <a:r>
              <a:rPr lang="en-US" sz="1200" dirty="0">
                <a:solidFill>
                  <a:srgbClr val="000000"/>
                </a:solidFill>
                <a:latin typeface="Plus Jakarta Sans Light" pitchFamily="34" charset="0"/>
                <a:ea typeface="Plus Jakarta Sans Light" pitchFamily="34" charset="-122"/>
              </a:rPr>
              <a:t>, </a:t>
            </a:r>
            <a:r>
              <a:rPr lang="en-US" sz="1200" dirty="0" err="1">
                <a:solidFill>
                  <a:srgbClr val="000000"/>
                </a:solidFill>
                <a:latin typeface="Plus Jakarta Sans Light" pitchFamily="34" charset="0"/>
                <a:ea typeface="Plus Jakarta Sans Light" pitchFamily="34" charset="-122"/>
              </a:rPr>
              <a:t>Moco</a:t>
            </a:r>
            <a:r>
              <a:rPr lang="en-US" sz="1200" dirty="0">
                <a:solidFill>
                  <a:srgbClr val="000000"/>
                </a:solidFill>
                <a:latin typeface="Plus Jakarta Sans Light" pitchFamily="34" charset="0"/>
                <a:ea typeface="Plus Jakarta Sans Light" pitchFamily="34" charset="-122"/>
              </a:rPr>
              <a:t> pretraining improves representation and transferability of chest x-ray models, Medical Image Analysis 71 (2021) 102051.</a:t>
            </a:r>
          </a:p>
          <a:p>
            <a:pPr marR="0" algn="just">
              <a:lnSpc>
                <a:spcPct val="150000"/>
              </a:lnSpc>
            </a:pPr>
            <a:r>
              <a:rPr lang="en-US" sz="1200" dirty="0">
                <a:solidFill>
                  <a:srgbClr val="000000"/>
                </a:solidFill>
                <a:latin typeface="Plus Jakarta Sans Light" pitchFamily="34" charset="0"/>
                <a:ea typeface="Plus Jakarta Sans Light" pitchFamily="34" charset="-122"/>
              </a:rPr>
              <a:t>[46] H. H. Pham, T. T. Le, D. Q. Tran, D. T. Ngo, H. Q. Nguyen, Interpreting chest x-rays via </a:t>
            </a:r>
            <a:r>
              <a:rPr lang="en-US" sz="1200" dirty="0" err="1">
                <a:solidFill>
                  <a:srgbClr val="000000"/>
                </a:solidFill>
                <a:latin typeface="Plus Jakarta Sans Light" pitchFamily="34" charset="0"/>
                <a:ea typeface="Plus Jakarta Sans Light" pitchFamily="34" charset="-122"/>
              </a:rPr>
              <a:t>cnns</a:t>
            </a:r>
            <a:r>
              <a:rPr lang="en-US" sz="1200" dirty="0">
                <a:solidFill>
                  <a:srgbClr val="000000"/>
                </a:solidFill>
                <a:latin typeface="Plus Jakarta Sans Light" pitchFamily="34" charset="0"/>
                <a:ea typeface="Plus Jakarta Sans Light" pitchFamily="34" charset="-122"/>
              </a:rPr>
              <a:t> that exploit hierarchical disease dependencies and uncertainty labels, Neurocomputing 437 (2021) 186–194.</a:t>
            </a:r>
          </a:p>
          <a:p>
            <a:pPr marR="0" algn="just">
              <a:lnSpc>
                <a:spcPct val="150000"/>
              </a:lnSpc>
            </a:pPr>
            <a:r>
              <a:rPr lang="en-US" sz="1200" dirty="0">
                <a:solidFill>
                  <a:srgbClr val="000000"/>
                </a:solidFill>
                <a:latin typeface="Plus Jakarta Sans Light" pitchFamily="34" charset="0"/>
                <a:ea typeface="Plus Jakarta Sans Light" pitchFamily="34" charset="-122"/>
              </a:rPr>
              <a:t>[47] C. Mao, L. Yao, Y. Luo, </a:t>
            </a:r>
            <a:r>
              <a:rPr lang="en-US" sz="1200" dirty="0" err="1">
                <a:solidFill>
                  <a:srgbClr val="000000"/>
                </a:solidFill>
                <a:latin typeface="Plus Jakarta Sans Light" pitchFamily="34" charset="0"/>
                <a:ea typeface="Plus Jakarta Sans Light" pitchFamily="34" charset="-122"/>
              </a:rPr>
              <a:t>Imagegcn</a:t>
            </a:r>
            <a:r>
              <a:rPr lang="en-US" sz="1200" dirty="0">
                <a:solidFill>
                  <a:srgbClr val="000000"/>
                </a:solidFill>
                <a:latin typeface="Plus Jakarta Sans Light" pitchFamily="34" charset="0"/>
                <a:ea typeface="Plus Jakarta Sans Light" pitchFamily="34" charset="-122"/>
              </a:rPr>
              <a:t>: Multi-relational image graph convolutional networks for disease identification with chest x-rays, IEEE transactions on medical imaging 41 (8) (2022) 1990–2003.</a:t>
            </a:r>
          </a:p>
          <a:p>
            <a:pPr marR="0" algn="just">
              <a:lnSpc>
                <a:spcPct val="150000"/>
              </a:lnSpc>
            </a:pPr>
            <a:r>
              <a:rPr lang="en-US" sz="1200" dirty="0">
                <a:solidFill>
                  <a:srgbClr val="000000"/>
                </a:solidFill>
                <a:latin typeface="Plus Jakarta Sans Light" pitchFamily="34" charset="0"/>
                <a:ea typeface="Plus Jakarta Sans Light" pitchFamily="34" charset="-122"/>
              </a:rPr>
              <a:t>[48] I. </a:t>
            </a:r>
            <a:r>
              <a:rPr lang="en-US" sz="1200" dirty="0" err="1">
                <a:solidFill>
                  <a:srgbClr val="000000"/>
                </a:solidFill>
                <a:latin typeface="Plus Jakarta Sans Light" pitchFamily="34" charset="0"/>
                <a:ea typeface="Plus Jakarta Sans Light" pitchFamily="34" charset="-122"/>
              </a:rPr>
              <a:t>Allaouzi</a:t>
            </a:r>
            <a:r>
              <a:rPr lang="en-US" sz="1200" dirty="0">
                <a:solidFill>
                  <a:srgbClr val="000000"/>
                </a:solidFill>
                <a:latin typeface="Plus Jakarta Sans Light" pitchFamily="34" charset="0"/>
                <a:ea typeface="Plus Jakarta Sans Light" pitchFamily="34" charset="-122"/>
              </a:rPr>
              <a:t>, M. B. Ahmed, A novel approach for multi-label chest x-ray classification of common thorax diseases, IEEE Access 7 (2019) 64279– 64288.</a:t>
            </a:r>
          </a:p>
          <a:p>
            <a:pPr algn="just">
              <a:lnSpc>
                <a:spcPct val="150000"/>
              </a:lnSpc>
            </a:pPr>
            <a:r>
              <a:rPr lang="en-US" sz="1200" dirty="0">
                <a:solidFill>
                  <a:srgbClr val="000000"/>
                </a:solidFill>
                <a:latin typeface="Plus Jakarta Sans Light" pitchFamily="34" charset="0"/>
                <a:ea typeface="Plus Jakarta Sans Light" pitchFamily="34" charset="-122"/>
              </a:rPr>
              <a:t>[49] </a:t>
            </a:r>
            <a:r>
              <a:rPr lang="en-IN" sz="1200" dirty="0">
                <a:solidFill>
                  <a:srgbClr val="000000"/>
                </a:solidFill>
                <a:latin typeface="Plus Jakarta Sans Light" pitchFamily="34" charset="0"/>
                <a:ea typeface="Plus Jakarta Sans Light" pitchFamily="34" charset="-122"/>
              </a:rPr>
              <a:t>Noman, A.A., Rahaman, M., </a:t>
            </a:r>
            <a:r>
              <a:rPr lang="en-IN" sz="1200" dirty="0" err="1">
                <a:solidFill>
                  <a:srgbClr val="000000"/>
                </a:solidFill>
                <a:latin typeface="Plus Jakarta Sans Light" pitchFamily="34" charset="0"/>
                <a:ea typeface="Plus Jakarta Sans Light" pitchFamily="34" charset="-122"/>
              </a:rPr>
              <a:t>Pranto</a:t>
            </a:r>
            <a:r>
              <a:rPr lang="en-IN" sz="1200" dirty="0">
                <a:solidFill>
                  <a:srgbClr val="000000"/>
                </a:solidFill>
                <a:latin typeface="Plus Jakarta Sans Light" pitchFamily="34" charset="0"/>
                <a:ea typeface="Plus Jakarta Sans Light" pitchFamily="34" charset="-122"/>
              </a:rPr>
              <a:t>, T.H. and Rahman, R.M., 2023. Blockchain for medical collaboration: A federated learning-based approach for multi-class respiratory disease classification. Healthcare Analytics, 3, p.100135.</a:t>
            </a:r>
            <a:endParaRPr lang="en-US" sz="1200" dirty="0">
              <a:solidFill>
                <a:srgbClr val="000000"/>
              </a:solidFill>
              <a:latin typeface="Plus Jakarta Sans Light" pitchFamily="34" charset="0"/>
              <a:ea typeface="Plus Jakarta Sans Light" pitchFamily="34" charset="-122"/>
            </a:endParaRPr>
          </a:p>
          <a:p>
            <a:pPr indent="-342900" algn="just">
              <a:lnSpc>
                <a:spcPct val="150000"/>
              </a:lnSpc>
              <a:spcAft>
                <a:spcPts val="1200"/>
              </a:spcAft>
              <a:buSzPct val="100000"/>
              <a:buFont typeface="+mj-lt"/>
              <a:buAutoNum type="arabicPeriod"/>
            </a:pPr>
            <a:endParaRPr lang="en-US" sz="1200" dirty="0">
              <a:solidFill>
                <a:srgbClr val="000000"/>
              </a:solidFill>
              <a:latin typeface="Plus Jakarta Sans Light" pitchFamily="34" charset="0"/>
              <a:ea typeface="Plus Jakarta Sans Light" pitchFamily="34" charset="-122"/>
            </a:endParaRPr>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2681017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036618" y="1729828"/>
            <a:ext cx="5760720" cy="1683843"/>
          </a:xfrm>
          <a:prstGeom prst="rect">
            <a:avLst/>
          </a:prstGeom>
          <a:noFill/>
          <a:ln/>
        </p:spPr>
        <p:txBody>
          <a:bodyPr wrap="square" rtlCol="0" anchor="ctr"/>
          <a:lstStyle/>
          <a:p>
            <a:pPr marL="0" indent="0">
              <a:lnSpc>
                <a:spcPts val="3500"/>
              </a:lnSpc>
              <a:buNone/>
            </a:pPr>
            <a:r>
              <a:rPr lang="en-US" sz="8800" b="1" dirty="0">
                <a:solidFill>
                  <a:srgbClr val="17A33E"/>
                </a:solidFill>
                <a:latin typeface="Plus Jakarta Sans" pitchFamily="34" charset="0"/>
                <a:ea typeface="Plus Jakarta Sans" pitchFamily="34" charset="-122"/>
                <a:cs typeface="Plus Jakarta Sans" pitchFamily="34" charset="-120"/>
              </a:rPr>
              <a:t>Thank You!</a:t>
            </a:r>
            <a:endParaRPr lang="en-US" sz="8800" dirty="0"/>
          </a:p>
        </p:txBody>
      </p:sp>
      <p:sp>
        <p:nvSpPr>
          <p:cNvPr id="9" name="Text 5"/>
          <p:cNvSpPr/>
          <p:nvPr/>
        </p:nvSpPr>
        <p:spPr>
          <a:xfrm>
            <a:off x="7223760" y="4114800"/>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BAB5F-6397-85E2-FF19-2462C96F150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647A693-B04B-6311-F274-93E97DD4618F}"/>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795D9824-D3E9-EB8C-A41D-50F6C8F8EF74}"/>
              </a:ext>
            </a:extLst>
          </p:cNvPr>
          <p:cNvSpPr/>
          <p:nvPr/>
        </p:nvSpPr>
        <p:spPr>
          <a:xfrm>
            <a:off x="65314" y="91440"/>
            <a:ext cx="8229600" cy="599259"/>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Literature Review</a:t>
            </a:r>
            <a:endParaRPr lang="en-US" sz="3300" dirty="0"/>
          </a:p>
        </p:txBody>
      </p:sp>
      <p:graphicFrame>
        <p:nvGraphicFramePr>
          <p:cNvPr id="10" name="Diagram 9">
            <a:extLst>
              <a:ext uri="{FF2B5EF4-FFF2-40B4-BE49-F238E27FC236}">
                <a16:creationId xmlns:a16="http://schemas.microsoft.com/office/drawing/2014/main" id="{C84D15B3-D280-C169-B53A-9882F2EA0AA7}"/>
              </a:ext>
            </a:extLst>
          </p:cNvPr>
          <p:cNvGraphicFramePr/>
          <p:nvPr>
            <p:extLst>
              <p:ext uri="{D42A27DB-BD31-4B8C-83A1-F6EECF244321}">
                <p14:modId xmlns:p14="http://schemas.microsoft.com/office/powerpoint/2010/main" val="1556099002"/>
              </p:ext>
            </p:extLst>
          </p:nvPr>
        </p:nvGraphicFramePr>
        <p:xfrm>
          <a:off x="423949" y="756457"/>
          <a:ext cx="8329353" cy="39706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23543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54FCE-88F0-0DF9-7DD9-A551A4D479C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8A9715F-72A6-E897-23AB-F8B1EBA87C17}"/>
              </a:ext>
            </a:extLst>
          </p:cNvPr>
          <p:cNvPicPr>
            <a:picLocks noChangeAspect="1"/>
          </p:cNvPicPr>
          <p:nvPr/>
        </p:nvPicPr>
        <p:blipFill>
          <a:blip r:embed="rId2"/>
          <a:stretch>
            <a:fillRect/>
          </a:stretch>
        </p:blipFill>
        <p:spPr>
          <a:xfrm>
            <a:off x="0" y="0"/>
            <a:ext cx="9144000" cy="5143500"/>
          </a:xfrm>
          <a:prstGeom prst="rect">
            <a:avLst/>
          </a:prstGeom>
        </p:spPr>
      </p:pic>
      <p:graphicFrame>
        <p:nvGraphicFramePr>
          <p:cNvPr id="5" name="Table 4">
            <a:extLst>
              <a:ext uri="{FF2B5EF4-FFF2-40B4-BE49-F238E27FC236}">
                <a16:creationId xmlns:a16="http://schemas.microsoft.com/office/drawing/2014/main" id="{A7FD7834-5A2F-E2A1-8DE4-B19021E16F03}"/>
              </a:ext>
            </a:extLst>
          </p:cNvPr>
          <p:cNvGraphicFramePr>
            <a:graphicFrameLocks noGrp="1"/>
          </p:cNvGraphicFramePr>
          <p:nvPr>
            <p:extLst>
              <p:ext uri="{D42A27DB-BD31-4B8C-83A1-F6EECF244321}">
                <p14:modId xmlns:p14="http://schemas.microsoft.com/office/powerpoint/2010/main" val="2980140645"/>
              </p:ext>
            </p:extLst>
          </p:nvPr>
        </p:nvGraphicFramePr>
        <p:xfrm>
          <a:off x="343591" y="975706"/>
          <a:ext cx="8293332" cy="3554903"/>
        </p:xfrm>
        <a:graphic>
          <a:graphicData uri="http://schemas.openxmlformats.org/drawingml/2006/table">
            <a:tbl>
              <a:tblPr firstRow="1" bandRow="1">
                <a:tableStyleId>{5C22544A-7EE6-4342-B048-85BDC9FD1C3A}</a:tableStyleId>
              </a:tblPr>
              <a:tblGrid>
                <a:gridCol w="1792780">
                  <a:extLst>
                    <a:ext uri="{9D8B030D-6E8A-4147-A177-3AD203B41FA5}">
                      <a16:colId xmlns:a16="http://schemas.microsoft.com/office/drawing/2014/main" val="2281036789"/>
                    </a:ext>
                  </a:extLst>
                </a:gridCol>
                <a:gridCol w="6500552">
                  <a:extLst>
                    <a:ext uri="{9D8B030D-6E8A-4147-A177-3AD203B41FA5}">
                      <a16:colId xmlns:a16="http://schemas.microsoft.com/office/drawing/2014/main" val="3836818622"/>
                    </a:ext>
                  </a:extLst>
                </a:gridCol>
              </a:tblGrid>
              <a:tr h="522143">
                <a:tc>
                  <a:txBody>
                    <a:bodyPr/>
                    <a:lstStyle/>
                    <a:p>
                      <a:r>
                        <a:rPr lang="en-US" dirty="0"/>
                        <a:t>Authors, Year</a:t>
                      </a:r>
                      <a:endParaRPr lang="en-IN" dirty="0"/>
                    </a:p>
                  </a:txBody>
                  <a:tcPr/>
                </a:tc>
                <a:tc>
                  <a:txBody>
                    <a:bodyPr/>
                    <a:lstStyle/>
                    <a:p>
                      <a:r>
                        <a:rPr lang="en-US" dirty="0"/>
                        <a:t>Findings/ Conclusion</a:t>
                      </a:r>
                      <a:endParaRPr lang="en-IN" dirty="0"/>
                    </a:p>
                  </a:txBody>
                  <a:tcPr/>
                </a:tc>
                <a:extLst>
                  <a:ext uri="{0D108BD9-81ED-4DB2-BD59-A6C34878D82A}">
                    <a16:rowId xmlns:a16="http://schemas.microsoft.com/office/drawing/2014/main" val="126150271"/>
                  </a:ext>
                </a:extLst>
              </a:tr>
              <a:tr h="522143">
                <a:tc>
                  <a:txBody>
                    <a:bodyPr/>
                    <a:lstStyle/>
                    <a:p>
                      <a:r>
                        <a:rPr lang="en-IN" sz="1800" b="0" i="0" u="none" strike="noStrike" kern="1200" baseline="0" dirty="0" err="1">
                          <a:solidFill>
                            <a:schemeClr val="dk1"/>
                          </a:solidFill>
                          <a:latin typeface="+mn-lt"/>
                          <a:ea typeface="+mn-ea"/>
                          <a:cs typeface="+mn-cs"/>
                        </a:rPr>
                        <a:t>Rajpurkar</a:t>
                      </a:r>
                      <a:r>
                        <a:rPr lang="en-IN" sz="1800" b="0" i="0" u="none" strike="noStrike" kern="1200" baseline="0" dirty="0">
                          <a:solidFill>
                            <a:schemeClr val="dk1"/>
                          </a:solidFill>
                          <a:latin typeface="+mn-lt"/>
                          <a:ea typeface="+mn-ea"/>
                          <a:cs typeface="+mn-cs"/>
                        </a:rPr>
                        <a:t> et al., 2018</a:t>
                      </a:r>
                      <a:endParaRPr lang="en-IN" dirty="0"/>
                    </a:p>
                  </a:txBody>
                  <a:tcPr/>
                </a:tc>
                <a:tc>
                  <a:txBody>
                    <a:bodyPr/>
                    <a:lstStyle/>
                    <a:p>
                      <a:pPr marL="285750" indent="-285750" algn="just" rtl="0" fontAlgn="ctr">
                        <a:buFont typeface="Arial" panose="020B0604020202020204" pitchFamily="34" charset="0"/>
                        <a:buChar char="•"/>
                      </a:pPr>
                      <a:r>
                        <a:rPr lang="en-US" sz="1100" kern="1200" dirty="0" err="1">
                          <a:solidFill>
                            <a:schemeClr val="dk1"/>
                          </a:solidFill>
                          <a:effectLst/>
                          <a:latin typeface="+mn-lt"/>
                          <a:ea typeface="+mn-ea"/>
                          <a:cs typeface="+mn-cs"/>
                        </a:rPr>
                        <a:t>CheXNeXt</a:t>
                      </a:r>
                      <a:r>
                        <a:rPr lang="en-US" sz="1100" kern="1200" dirty="0">
                          <a:solidFill>
                            <a:schemeClr val="dk1"/>
                          </a:solidFill>
                          <a:effectLst/>
                          <a:latin typeface="+mn-lt"/>
                          <a:ea typeface="+mn-ea"/>
                          <a:cs typeface="+mn-cs"/>
                        </a:rPr>
                        <a:t> achieved radiologist-level performance on 11 pathologies.</a:t>
                      </a:r>
                    </a:p>
                    <a:p>
                      <a:pPr marL="285750" indent="-285750" algn="just" rtl="0" fontAlgn="ctr">
                        <a:buFont typeface="Arial" panose="020B0604020202020204" pitchFamily="34" charset="0"/>
                        <a:buChar char="•"/>
                      </a:pPr>
                      <a:r>
                        <a:rPr lang="en-US" sz="1100" kern="1200" dirty="0" err="1">
                          <a:solidFill>
                            <a:schemeClr val="dk1"/>
                          </a:solidFill>
                          <a:effectLst/>
                          <a:latin typeface="+mn-lt"/>
                          <a:ea typeface="+mn-ea"/>
                          <a:cs typeface="+mn-cs"/>
                        </a:rPr>
                        <a:t>CheXNeXt</a:t>
                      </a:r>
                      <a:r>
                        <a:rPr lang="en-US" sz="1100" kern="1200" dirty="0">
                          <a:solidFill>
                            <a:schemeClr val="dk1"/>
                          </a:solidFill>
                          <a:effectLst/>
                          <a:latin typeface="+mn-lt"/>
                          <a:ea typeface="+mn-ea"/>
                          <a:cs typeface="+mn-cs"/>
                        </a:rPr>
                        <a:t> performed better than radiologists in detecting atelectasis, with an AUC of 0.862 (95% CI .825–0.895), statistically significantly higher than radiologists’ AUC of 0.808 (95% CI 0.777–0.838).</a:t>
                      </a:r>
                    </a:p>
                    <a:p>
                      <a:pPr marL="171450" indent="-171450" algn="just">
                        <a:buFont typeface="Arial" panose="020B0604020202020204" pitchFamily="34" charset="0"/>
                        <a:buChar char="•"/>
                      </a:pPr>
                      <a:endParaRPr lang="en-IN" sz="900" kern="1200" dirty="0">
                        <a:solidFill>
                          <a:srgbClr val="000000"/>
                        </a:solidFill>
                        <a:latin typeface="Plus Jakarta Sans Light" pitchFamily="34" charset="0"/>
                        <a:ea typeface="Plus Jakarta Sans Light" pitchFamily="34" charset="-122"/>
                        <a:cs typeface="+mn-cs"/>
                      </a:endParaRPr>
                    </a:p>
                  </a:txBody>
                  <a:tcPr/>
                </a:tc>
                <a:extLst>
                  <a:ext uri="{0D108BD9-81ED-4DB2-BD59-A6C34878D82A}">
                    <a16:rowId xmlns:a16="http://schemas.microsoft.com/office/drawing/2014/main" val="1150488087"/>
                  </a:ext>
                </a:extLst>
              </a:tr>
              <a:tr h="522143">
                <a:tc>
                  <a:txBody>
                    <a:bodyPr/>
                    <a:lstStyle/>
                    <a:p>
                      <a:r>
                        <a:rPr lang="en-IN" sz="1800" b="0" i="0" u="none" strike="noStrike" kern="1200" baseline="0" dirty="0">
                          <a:solidFill>
                            <a:schemeClr val="dk1"/>
                          </a:solidFill>
                          <a:latin typeface="+mn-lt"/>
                          <a:ea typeface="+mn-ea"/>
                          <a:cs typeface="+mn-cs"/>
                        </a:rPr>
                        <a:t>Okolo et al., 2022</a:t>
                      </a:r>
                      <a:endParaRPr lang="en-IN" dirty="0"/>
                    </a:p>
                  </a:txBody>
                  <a:tcPr/>
                </a:tc>
                <a:tc>
                  <a:txBody>
                    <a:bodyPr/>
                    <a:lstStyle/>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Proposed and evaluated the Input Enhanced Vision Transformer (</a:t>
                      </a:r>
                      <a:r>
                        <a:rPr lang="en-US" sz="1100" kern="1200" dirty="0" err="1">
                          <a:solidFill>
                            <a:schemeClr val="dk1"/>
                          </a:solidFill>
                          <a:effectLst/>
                          <a:latin typeface="+mn-lt"/>
                          <a:ea typeface="+mn-ea"/>
                          <a:cs typeface="+mn-cs"/>
                        </a:rPr>
                        <a:t>IEViT</a:t>
                      </a:r>
                      <a:r>
                        <a:rPr lang="en-US" sz="1100" kern="1200" dirty="0">
                          <a:solidFill>
                            <a:schemeClr val="dk1"/>
                          </a:solidFill>
                          <a:effectLst/>
                          <a:latin typeface="+mn-lt"/>
                          <a:ea typeface="+mn-ea"/>
                          <a:cs typeface="+mn-cs"/>
                        </a:rPr>
                        <a:t>), a novel enhanced Vision Transformer model that can achieve improved performance on chest X-ray images associated with various pathologies.</a:t>
                      </a:r>
                    </a:p>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The result shows, the proposed </a:t>
                      </a:r>
                      <a:r>
                        <a:rPr lang="en-US" sz="1100" kern="1200" dirty="0" err="1">
                          <a:solidFill>
                            <a:schemeClr val="dk1"/>
                          </a:solidFill>
                          <a:effectLst/>
                          <a:latin typeface="+mn-lt"/>
                          <a:ea typeface="+mn-ea"/>
                          <a:cs typeface="+mn-cs"/>
                        </a:rPr>
                        <a:t>IEViT</a:t>
                      </a:r>
                      <a:r>
                        <a:rPr lang="en-US" sz="1100" kern="1200" dirty="0">
                          <a:solidFill>
                            <a:schemeClr val="dk1"/>
                          </a:solidFill>
                          <a:effectLst/>
                          <a:latin typeface="+mn-lt"/>
                          <a:ea typeface="+mn-ea"/>
                          <a:cs typeface="+mn-cs"/>
                        </a:rPr>
                        <a:t> model </a:t>
                      </a:r>
                      <a:r>
                        <a:rPr lang="en-US" sz="1100" kern="1200" dirty="0" err="1">
                          <a:solidFill>
                            <a:schemeClr val="dk1"/>
                          </a:solidFill>
                          <a:effectLst/>
                          <a:latin typeface="+mn-lt"/>
                          <a:ea typeface="+mn-ea"/>
                          <a:cs typeface="+mn-cs"/>
                        </a:rPr>
                        <a:t>outperformedVision</a:t>
                      </a:r>
                      <a:r>
                        <a:rPr lang="en-US" sz="1100" kern="1200" dirty="0">
                          <a:solidFill>
                            <a:schemeClr val="dk1"/>
                          </a:solidFill>
                          <a:effectLst/>
                          <a:latin typeface="+mn-lt"/>
                          <a:ea typeface="+mn-ea"/>
                          <a:cs typeface="+mn-cs"/>
                        </a:rPr>
                        <a:t> Transformer (</a:t>
                      </a:r>
                      <a:r>
                        <a:rPr lang="en-US" sz="1100" kern="1200" dirty="0" err="1">
                          <a:solidFill>
                            <a:schemeClr val="dk1"/>
                          </a:solidFill>
                          <a:effectLst/>
                          <a:latin typeface="+mn-lt"/>
                          <a:ea typeface="+mn-ea"/>
                          <a:cs typeface="+mn-cs"/>
                        </a:rPr>
                        <a:t>ViT</a:t>
                      </a:r>
                      <a:r>
                        <a:rPr lang="en-US" sz="1100" kern="1200" dirty="0">
                          <a:solidFill>
                            <a:schemeClr val="dk1"/>
                          </a:solidFill>
                          <a:effectLst/>
                          <a:latin typeface="+mn-lt"/>
                          <a:ea typeface="+mn-ea"/>
                          <a:cs typeface="+mn-cs"/>
                        </a:rPr>
                        <a:t>) for all the data sets and variants examined, achieving an F1-score between 96.39% and 100%, and an improvement over </a:t>
                      </a:r>
                      <a:r>
                        <a:rPr lang="en-US" sz="1100" kern="1200" dirty="0" err="1">
                          <a:solidFill>
                            <a:schemeClr val="dk1"/>
                          </a:solidFill>
                          <a:effectLst/>
                          <a:latin typeface="+mn-lt"/>
                          <a:ea typeface="+mn-ea"/>
                          <a:cs typeface="+mn-cs"/>
                        </a:rPr>
                        <a:t>ViT</a:t>
                      </a:r>
                      <a:r>
                        <a:rPr lang="en-US" sz="1100" kern="1200" dirty="0">
                          <a:solidFill>
                            <a:schemeClr val="dk1"/>
                          </a:solidFill>
                          <a:effectLst/>
                          <a:latin typeface="+mn-lt"/>
                          <a:ea typeface="+mn-ea"/>
                          <a:cs typeface="+mn-cs"/>
                        </a:rPr>
                        <a:t> of up to +5.82% in terms of F1-score across the four examined data sets.</a:t>
                      </a:r>
                    </a:p>
                    <a:p>
                      <a:pPr marL="171450" indent="-171450" algn="just">
                        <a:buFont typeface="Arial" panose="020B0604020202020204" pitchFamily="34" charset="0"/>
                        <a:buChar char="•"/>
                      </a:pPr>
                      <a:endParaRPr lang="en-IN" sz="900" kern="1200" dirty="0">
                        <a:solidFill>
                          <a:srgbClr val="000000"/>
                        </a:solidFill>
                        <a:latin typeface="Plus Jakarta Sans Light" pitchFamily="34" charset="0"/>
                        <a:ea typeface="Plus Jakarta Sans Light" pitchFamily="34" charset="-122"/>
                        <a:cs typeface="+mn-cs"/>
                      </a:endParaRPr>
                    </a:p>
                  </a:txBody>
                  <a:tcPr/>
                </a:tc>
                <a:extLst>
                  <a:ext uri="{0D108BD9-81ED-4DB2-BD59-A6C34878D82A}">
                    <a16:rowId xmlns:a16="http://schemas.microsoft.com/office/drawing/2014/main" val="3640675962"/>
                  </a:ext>
                </a:extLst>
              </a:tr>
              <a:tr h="522143">
                <a:tc>
                  <a:txBody>
                    <a:bodyPr/>
                    <a:lstStyle/>
                    <a:p>
                      <a:r>
                        <a:rPr lang="en-IN" sz="1800" b="0" i="0" u="none" strike="noStrike" kern="1200" baseline="0" dirty="0">
                          <a:solidFill>
                            <a:schemeClr val="dk1"/>
                          </a:solidFill>
                          <a:latin typeface="+mn-lt"/>
                          <a:ea typeface="+mn-ea"/>
                          <a:cs typeface="+mn-cs"/>
                        </a:rPr>
                        <a:t>Azizi et al., 2021</a:t>
                      </a:r>
                      <a:endParaRPr lang="en-IN" dirty="0"/>
                    </a:p>
                  </a:txBody>
                  <a:tcPr/>
                </a:tc>
                <a:tc>
                  <a:txBody>
                    <a:bodyPr/>
                    <a:lstStyle/>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Proposed Multi-Instance Contrastive Learning (</a:t>
                      </a:r>
                      <a:r>
                        <a:rPr lang="en-US" sz="1100" kern="1200" dirty="0" err="1">
                          <a:solidFill>
                            <a:schemeClr val="dk1"/>
                          </a:solidFill>
                          <a:effectLst/>
                          <a:latin typeface="+mn-lt"/>
                          <a:ea typeface="+mn-ea"/>
                          <a:cs typeface="+mn-cs"/>
                        </a:rPr>
                        <a:t>MICLe</a:t>
                      </a:r>
                      <a:r>
                        <a:rPr lang="en-US" sz="1100" kern="1200" dirty="0">
                          <a:solidFill>
                            <a:schemeClr val="dk1"/>
                          </a:solidFill>
                          <a:effectLst/>
                          <a:latin typeface="+mn-lt"/>
                          <a:ea typeface="+mn-ea"/>
                          <a:cs typeface="+mn-cs"/>
                        </a:rPr>
                        <a:t>) as a generalization of existing contrastive learning approaches to leverage multiple images per medical condition.</a:t>
                      </a:r>
                    </a:p>
                    <a:p>
                      <a:pPr marL="285750" indent="-285750" algn="just" defTabSz="914400" rtl="0" eaLnBrk="1" fontAlgn="ctr" latinLnBrk="0" hangingPunct="1">
                        <a:buFont typeface="Arial" panose="020B0604020202020204" pitchFamily="34" charset="0"/>
                        <a:buChar char="•"/>
                      </a:pPr>
                      <a:r>
                        <a:rPr lang="en-US" sz="1100" kern="1200" dirty="0" err="1">
                          <a:solidFill>
                            <a:schemeClr val="dk1"/>
                          </a:solidFill>
                          <a:effectLst/>
                          <a:latin typeface="+mn-lt"/>
                          <a:ea typeface="+mn-ea"/>
                          <a:cs typeface="+mn-cs"/>
                        </a:rPr>
                        <a:t>MICLe</a:t>
                      </a:r>
                      <a:r>
                        <a:rPr lang="en-US" sz="1100" kern="1200" dirty="0">
                          <a:solidFill>
                            <a:schemeClr val="dk1"/>
                          </a:solidFill>
                          <a:effectLst/>
                          <a:latin typeface="+mn-lt"/>
                          <a:ea typeface="+mn-ea"/>
                          <a:cs typeface="+mn-cs"/>
                        </a:rPr>
                        <a:t> improves the performance of self-supervised models, yielding state-of-the-art results. </a:t>
                      </a:r>
                    </a:p>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self-supervised learning outperforms strong supervised baselines pretrained on ImageNet by 1.1% in mean AUC.</a:t>
                      </a:r>
                    </a:p>
                    <a:p>
                      <a:pPr marL="171450" indent="-171450" algn="just">
                        <a:buFont typeface="Arial" panose="020B0604020202020204" pitchFamily="34" charset="0"/>
                        <a:buChar char="•"/>
                      </a:pPr>
                      <a:endParaRPr lang="en-IN" sz="900" kern="1200" dirty="0">
                        <a:solidFill>
                          <a:srgbClr val="000000"/>
                        </a:solidFill>
                        <a:latin typeface="Plus Jakarta Sans Light" pitchFamily="34" charset="0"/>
                        <a:ea typeface="Plus Jakarta Sans Light" pitchFamily="34" charset="-122"/>
                        <a:cs typeface="+mn-cs"/>
                      </a:endParaRPr>
                    </a:p>
                  </a:txBody>
                  <a:tcPr/>
                </a:tc>
                <a:extLst>
                  <a:ext uri="{0D108BD9-81ED-4DB2-BD59-A6C34878D82A}">
                    <a16:rowId xmlns:a16="http://schemas.microsoft.com/office/drawing/2014/main" val="1753021587"/>
                  </a:ext>
                </a:extLst>
              </a:tr>
            </a:tbl>
          </a:graphicData>
        </a:graphic>
      </p:graphicFrame>
      <p:sp>
        <p:nvSpPr>
          <p:cNvPr id="6" name="Text 0">
            <a:extLst>
              <a:ext uri="{FF2B5EF4-FFF2-40B4-BE49-F238E27FC236}">
                <a16:creationId xmlns:a16="http://schemas.microsoft.com/office/drawing/2014/main" id="{ABE62A3C-F24A-B647-DDCA-F89C391D849F}"/>
              </a:ext>
            </a:extLst>
          </p:cNvPr>
          <p:cNvSpPr/>
          <p:nvPr/>
        </p:nvSpPr>
        <p:spPr>
          <a:xfrm>
            <a:off x="65314" y="91440"/>
            <a:ext cx="8229600" cy="599259"/>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Literature Review</a:t>
            </a:r>
            <a:endParaRPr lang="en-US" sz="3300" dirty="0"/>
          </a:p>
        </p:txBody>
      </p:sp>
    </p:spTree>
    <p:extLst>
      <p:ext uri="{BB962C8B-B14F-4D97-AF65-F5344CB8AC3E}">
        <p14:creationId xmlns:p14="http://schemas.microsoft.com/office/powerpoint/2010/main" val="148132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1938B-83AC-F577-1CD0-3761D02B221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330D159-FCB8-98BB-C53E-2B361E0C05B3}"/>
              </a:ext>
            </a:extLst>
          </p:cNvPr>
          <p:cNvPicPr>
            <a:picLocks noChangeAspect="1"/>
          </p:cNvPicPr>
          <p:nvPr/>
        </p:nvPicPr>
        <p:blipFill>
          <a:blip r:embed="rId2"/>
          <a:stretch>
            <a:fillRect/>
          </a:stretch>
        </p:blipFill>
        <p:spPr>
          <a:xfrm>
            <a:off x="0" y="0"/>
            <a:ext cx="9144000" cy="5143500"/>
          </a:xfrm>
          <a:prstGeom prst="rect">
            <a:avLst/>
          </a:prstGeom>
        </p:spPr>
      </p:pic>
      <p:graphicFrame>
        <p:nvGraphicFramePr>
          <p:cNvPr id="5" name="Table 4">
            <a:extLst>
              <a:ext uri="{FF2B5EF4-FFF2-40B4-BE49-F238E27FC236}">
                <a16:creationId xmlns:a16="http://schemas.microsoft.com/office/drawing/2014/main" id="{61E4FADD-40F8-DF7B-A94E-051989C7F51A}"/>
              </a:ext>
            </a:extLst>
          </p:cNvPr>
          <p:cNvGraphicFramePr>
            <a:graphicFrameLocks noGrp="1"/>
          </p:cNvGraphicFramePr>
          <p:nvPr>
            <p:extLst>
              <p:ext uri="{D42A27DB-BD31-4B8C-83A1-F6EECF244321}">
                <p14:modId xmlns:p14="http://schemas.microsoft.com/office/powerpoint/2010/main" val="2745917049"/>
              </p:ext>
            </p:extLst>
          </p:nvPr>
        </p:nvGraphicFramePr>
        <p:xfrm>
          <a:off x="235525" y="479529"/>
          <a:ext cx="8293332" cy="4560743"/>
        </p:xfrm>
        <a:graphic>
          <a:graphicData uri="http://schemas.openxmlformats.org/drawingml/2006/table">
            <a:tbl>
              <a:tblPr firstRow="1" bandRow="1">
                <a:tableStyleId>{5C22544A-7EE6-4342-B048-85BDC9FD1C3A}</a:tableStyleId>
              </a:tblPr>
              <a:tblGrid>
                <a:gridCol w="1792780">
                  <a:extLst>
                    <a:ext uri="{9D8B030D-6E8A-4147-A177-3AD203B41FA5}">
                      <a16:colId xmlns:a16="http://schemas.microsoft.com/office/drawing/2014/main" val="2281036789"/>
                    </a:ext>
                  </a:extLst>
                </a:gridCol>
                <a:gridCol w="6500552">
                  <a:extLst>
                    <a:ext uri="{9D8B030D-6E8A-4147-A177-3AD203B41FA5}">
                      <a16:colId xmlns:a16="http://schemas.microsoft.com/office/drawing/2014/main" val="3836818622"/>
                    </a:ext>
                  </a:extLst>
                </a:gridCol>
              </a:tblGrid>
              <a:tr h="522143">
                <a:tc>
                  <a:txBody>
                    <a:bodyPr/>
                    <a:lstStyle/>
                    <a:p>
                      <a:r>
                        <a:rPr lang="en-US" dirty="0"/>
                        <a:t>Authors, Year</a:t>
                      </a:r>
                      <a:endParaRPr lang="en-IN" dirty="0"/>
                    </a:p>
                  </a:txBody>
                  <a:tcPr/>
                </a:tc>
                <a:tc>
                  <a:txBody>
                    <a:bodyPr/>
                    <a:lstStyle/>
                    <a:p>
                      <a:r>
                        <a:rPr lang="en-US" dirty="0"/>
                        <a:t>Findings/ Conclusion</a:t>
                      </a:r>
                      <a:endParaRPr lang="en-IN" dirty="0"/>
                    </a:p>
                  </a:txBody>
                  <a:tcPr/>
                </a:tc>
                <a:extLst>
                  <a:ext uri="{0D108BD9-81ED-4DB2-BD59-A6C34878D82A}">
                    <a16:rowId xmlns:a16="http://schemas.microsoft.com/office/drawing/2014/main" val="126150271"/>
                  </a:ext>
                </a:extLst>
              </a:tr>
              <a:tr h="522143">
                <a:tc>
                  <a:txBody>
                    <a:bodyPr/>
                    <a:lstStyle/>
                    <a:p>
                      <a:r>
                        <a:rPr lang="en-US" sz="1800" kern="1200" dirty="0">
                          <a:solidFill>
                            <a:schemeClr val="dk1"/>
                          </a:solidFill>
                          <a:effectLst/>
                          <a:latin typeface="+mn-lt"/>
                          <a:ea typeface="+mn-ea"/>
                          <a:cs typeface="+mn-cs"/>
                        </a:rPr>
                        <a:t>Grill et al.</a:t>
                      </a:r>
                      <a:r>
                        <a:rPr lang="en-IN" sz="1800" b="0" i="0" u="none" strike="noStrike" kern="1200" baseline="0" dirty="0">
                          <a:solidFill>
                            <a:schemeClr val="dk1"/>
                          </a:solidFill>
                          <a:latin typeface="+mn-lt"/>
                          <a:ea typeface="+mn-ea"/>
                          <a:cs typeface="+mn-cs"/>
                        </a:rPr>
                        <a:t>, 2020</a:t>
                      </a:r>
                      <a:endParaRPr lang="en-IN" dirty="0"/>
                    </a:p>
                  </a:txBody>
                  <a:tcPr/>
                </a:tc>
                <a:tc>
                  <a:txBody>
                    <a:bodyPr/>
                    <a:lstStyle/>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Proposed BYOL(Bootstrap Your Own Latent) algorithm for self-supervised learning of image representations. BYOL learns its representation by predicting previous versions of its outputs, without using negative pairs. </a:t>
                      </a:r>
                    </a:p>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Using a ResNet-200 (2x), BYOL reaches a top-1 accuracy of 79:6% which improves over the previous state of the art (76:8%) while using 30% fewer parameters.</a:t>
                      </a:r>
                    </a:p>
                    <a:p>
                      <a:pPr marL="171450" indent="-171450" algn="just">
                        <a:buFont typeface="Arial" panose="020B0604020202020204" pitchFamily="34" charset="0"/>
                        <a:buChar char="•"/>
                      </a:pPr>
                      <a:endParaRPr lang="en-IN" sz="900" kern="1200" dirty="0">
                        <a:solidFill>
                          <a:srgbClr val="000000"/>
                        </a:solidFill>
                        <a:latin typeface="Plus Jakarta Sans Light" pitchFamily="34" charset="0"/>
                        <a:ea typeface="Plus Jakarta Sans Light" pitchFamily="34" charset="-122"/>
                        <a:cs typeface="+mn-cs"/>
                      </a:endParaRPr>
                    </a:p>
                  </a:txBody>
                  <a:tcPr/>
                </a:tc>
                <a:extLst>
                  <a:ext uri="{0D108BD9-81ED-4DB2-BD59-A6C34878D82A}">
                    <a16:rowId xmlns:a16="http://schemas.microsoft.com/office/drawing/2014/main" val="1150488087"/>
                  </a:ext>
                </a:extLst>
              </a:tr>
              <a:tr h="522143">
                <a:tc>
                  <a:txBody>
                    <a:bodyPr/>
                    <a:lstStyle/>
                    <a:p>
                      <a:r>
                        <a:rPr lang="en-US" sz="1800" kern="1200" dirty="0">
                          <a:solidFill>
                            <a:schemeClr val="dk1"/>
                          </a:solidFill>
                          <a:effectLst/>
                          <a:latin typeface="+mn-lt"/>
                          <a:ea typeface="+mn-ea"/>
                          <a:cs typeface="+mn-cs"/>
                        </a:rPr>
                        <a:t>Davila et al. 2024</a:t>
                      </a:r>
                      <a:endParaRPr lang="en-IN" dirty="0"/>
                    </a:p>
                  </a:txBody>
                  <a:tcPr/>
                </a:tc>
                <a:tc>
                  <a:txBody>
                    <a:bodyPr/>
                    <a:lstStyle/>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The Transfer learning (TL) addresses the challenge of scarce large, annotated datasets for various medical domain .Fine-tuning strategies have been proposed to adapt pre-trained models to specific medical contexts, including full fine-tuning, linear probing, selective fine-tuning, and dynamic fine-tuning.</a:t>
                      </a:r>
                    </a:p>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The study provides a comprehensive analysis on the performance of various fine-tuning methods applied to pre-trained models across a spectrum of medical imaging domains. Auto-RGN proves effective in 41.7% of cases, emerging as a useful technique for medical imaging, particularly with ResNet-50 and DenseNet-121 </a:t>
                      </a:r>
                    </a:p>
                    <a:p>
                      <a:pPr marL="171450" indent="-171450" algn="just">
                        <a:buFont typeface="Arial" panose="020B0604020202020204" pitchFamily="34" charset="0"/>
                        <a:buChar char="•"/>
                      </a:pPr>
                      <a:endParaRPr lang="en-IN" sz="900" kern="1200" dirty="0">
                        <a:solidFill>
                          <a:srgbClr val="000000"/>
                        </a:solidFill>
                        <a:latin typeface="Plus Jakarta Sans Light" pitchFamily="34" charset="0"/>
                        <a:ea typeface="Plus Jakarta Sans Light" pitchFamily="34" charset="-122"/>
                        <a:cs typeface="+mn-cs"/>
                      </a:endParaRPr>
                    </a:p>
                  </a:txBody>
                  <a:tcPr/>
                </a:tc>
                <a:extLst>
                  <a:ext uri="{0D108BD9-81ED-4DB2-BD59-A6C34878D82A}">
                    <a16:rowId xmlns:a16="http://schemas.microsoft.com/office/drawing/2014/main" val="3640675962"/>
                  </a:ext>
                </a:extLst>
              </a:tr>
              <a:tr h="522143">
                <a:tc>
                  <a:txBody>
                    <a:bodyPr/>
                    <a:lstStyle/>
                    <a:p>
                      <a:r>
                        <a:rPr lang="en-US" sz="1800" kern="1200" dirty="0" err="1">
                          <a:solidFill>
                            <a:schemeClr val="dk1"/>
                          </a:solidFill>
                          <a:effectLst/>
                          <a:latin typeface="+mn-lt"/>
                          <a:ea typeface="+mn-ea"/>
                          <a:cs typeface="+mn-cs"/>
                        </a:rPr>
                        <a:t>Moeskops</a:t>
                      </a:r>
                      <a:r>
                        <a:rPr lang="en-US" sz="1800" kern="1200" dirty="0">
                          <a:solidFill>
                            <a:schemeClr val="dk1"/>
                          </a:solidFill>
                          <a:effectLst/>
                          <a:latin typeface="+mn-lt"/>
                          <a:ea typeface="+mn-ea"/>
                          <a:cs typeface="+mn-cs"/>
                        </a:rPr>
                        <a:t> at al,. 2016</a:t>
                      </a:r>
                      <a:endParaRPr lang="en-IN" dirty="0"/>
                    </a:p>
                  </a:txBody>
                  <a:tcPr/>
                </a:tc>
                <a:tc>
                  <a:txBody>
                    <a:bodyPr/>
                    <a:lstStyle/>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Proposed a single CNN to be trained to segment six tissues in MR brain images, the pectoral muscle in MR breast images, and the coronary arteries in cardiac CTA. The CNN therefore learns to identify the imaging modality, the </a:t>
                      </a:r>
                      <a:r>
                        <a:rPr lang="en-US" sz="1100" kern="1200" dirty="0" err="1">
                          <a:solidFill>
                            <a:schemeClr val="dk1"/>
                          </a:solidFill>
                          <a:effectLst/>
                          <a:latin typeface="+mn-lt"/>
                          <a:ea typeface="+mn-ea"/>
                          <a:cs typeface="+mn-cs"/>
                        </a:rPr>
                        <a:t>visualised</a:t>
                      </a:r>
                      <a:r>
                        <a:rPr lang="en-US" sz="1100" kern="1200" dirty="0">
                          <a:solidFill>
                            <a:schemeClr val="dk1"/>
                          </a:solidFill>
                          <a:effectLst/>
                          <a:latin typeface="+mn-lt"/>
                          <a:ea typeface="+mn-ea"/>
                          <a:cs typeface="+mn-cs"/>
                        </a:rPr>
                        <a:t> anatomical structures, and the tissue classes. </a:t>
                      </a:r>
                    </a:p>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For each of the three tasks (brain MRI, breast MRI and cardiac CTA), this combined training procedure resulted in a segmentation performance equivalent to that of a CNN trained specifically for that task, demonstrating the high capacity of CNN architectures. </a:t>
                      </a:r>
                    </a:p>
                    <a:p>
                      <a:pPr marL="285750" indent="-285750" algn="just" defTabSz="914400" rtl="0" eaLnBrk="1" fontAlgn="ctr" latinLnBrk="0" hangingPunct="1">
                        <a:buFont typeface="Arial" panose="020B0604020202020204" pitchFamily="34" charset="0"/>
                        <a:buChar char="•"/>
                      </a:pPr>
                      <a:r>
                        <a:rPr lang="en-US" sz="1100" kern="1200" dirty="0">
                          <a:solidFill>
                            <a:schemeClr val="dk1"/>
                          </a:solidFill>
                          <a:effectLst/>
                          <a:latin typeface="+mn-lt"/>
                          <a:ea typeface="+mn-ea"/>
                          <a:cs typeface="+mn-cs"/>
                        </a:rPr>
                        <a:t>Hence, a single system could be used in clinical practice to automatically perform diverse segmentation tasks without task-specific training.</a:t>
                      </a:r>
                    </a:p>
                    <a:p>
                      <a:pPr marL="171450" indent="-171450" algn="just">
                        <a:buFont typeface="Arial" panose="020B0604020202020204" pitchFamily="34" charset="0"/>
                        <a:buChar char="•"/>
                      </a:pPr>
                      <a:endParaRPr lang="en-IN" sz="900" kern="1200" dirty="0">
                        <a:solidFill>
                          <a:srgbClr val="000000"/>
                        </a:solidFill>
                        <a:latin typeface="Plus Jakarta Sans Light" pitchFamily="34" charset="0"/>
                        <a:ea typeface="Plus Jakarta Sans Light" pitchFamily="34" charset="-122"/>
                        <a:cs typeface="+mn-cs"/>
                      </a:endParaRPr>
                    </a:p>
                  </a:txBody>
                  <a:tcPr/>
                </a:tc>
                <a:extLst>
                  <a:ext uri="{0D108BD9-81ED-4DB2-BD59-A6C34878D82A}">
                    <a16:rowId xmlns:a16="http://schemas.microsoft.com/office/drawing/2014/main" val="1753021587"/>
                  </a:ext>
                </a:extLst>
              </a:tr>
            </a:tbl>
          </a:graphicData>
        </a:graphic>
      </p:graphicFrame>
      <p:sp>
        <p:nvSpPr>
          <p:cNvPr id="6" name="Text 0">
            <a:extLst>
              <a:ext uri="{FF2B5EF4-FFF2-40B4-BE49-F238E27FC236}">
                <a16:creationId xmlns:a16="http://schemas.microsoft.com/office/drawing/2014/main" id="{B5310CC5-C590-95B3-6B0F-7383B366D9DB}"/>
              </a:ext>
            </a:extLst>
          </p:cNvPr>
          <p:cNvSpPr/>
          <p:nvPr/>
        </p:nvSpPr>
        <p:spPr>
          <a:xfrm>
            <a:off x="65314" y="91441"/>
            <a:ext cx="8229600" cy="36576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Literature Review</a:t>
            </a:r>
            <a:endParaRPr lang="en-US" sz="3300" dirty="0"/>
          </a:p>
        </p:txBody>
      </p:sp>
    </p:spTree>
    <p:extLst>
      <p:ext uri="{BB962C8B-B14F-4D97-AF65-F5344CB8AC3E}">
        <p14:creationId xmlns:p14="http://schemas.microsoft.com/office/powerpoint/2010/main" val="290673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DC8D6-DF15-1105-BC17-F6CFB768AFC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76F89C9-B1BE-F5B2-6513-C0676A5A6F90}"/>
              </a:ext>
            </a:extLst>
          </p:cNvPr>
          <p:cNvPicPr>
            <a:picLocks noChangeAspect="1"/>
          </p:cNvPicPr>
          <p:nvPr/>
        </p:nvPicPr>
        <p:blipFill>
          <a:blip r:embed="rId2"/>
          <a:stretch>
            <a:fillRect/>
          </a:stretch>
        </p:blipFill>
        <p:spPr>
          <a:xfrm>
            <a:off x="0" y="0"/>
            <a:ext cx="9144000" cy="5143500"/>
          </a:xfrm>
          <a:prstGeom prst="rect">
            <a:avLst/>
          </a:prstGeom>
        </p:spPr>
      </p:pic>
      <p:graphicFrame>
        <p:nvGraphicFramePr>
          <p:cNvPr id="5" name="Table 4">
            <a:extLst>
              <a:ext uri="{FF2B5EF4-FFF2-40B4-BE49-F238E27FC236}">
                <a16:creationId xmlns:a16="http://schemas.microsoft.com/office/drawing/2014/main" id="{50221113-8953-505C-B7C4-78A04765122A}"/>
              </a:ext>
            </a:extLst>
          </p:cNvPr>
          <p:cNvGraphicFramePr>
            <a:graphicFrameLocks noGrp="1"/>
          </p:cNvGraphicFramePr>
          <p:nvPr>
            <p:extLst>
              <p:ext uri="{D42A27DB-BD31-4B8C-83A1-F6EECF244321}">
                <p14:modId xmlns:p14="http://schemas.microsoft.com/office/powerpoint/2010/main" val="3079807399"/>
              </p:ext>
            </p:extLst>
          </p:nvPr>
        </p:nvGraphicFramePr>
        <p:xfrm>
          <a:off x="343591" y="690699"/>
          <a:ext cx="8293332" cy="1924223"/>
        </p:xfrm>
        <a:graphic>
          <a:graphicData uri="http://schemas.openxmlformats.org/drawingml/2006/table">
            <a:tbl>
              <a:tblPr firstRow="1" bandRow="1">
                <a:tableStyleId>{5C22544A-7EE6-4342-B048-85BDC9FD1C3A}</a:tableStyleId>
              </a:tblPr>
              <a:tblGrid>
                <a:gridCol w="1792780">
                  <a:extLst>
                    <a:ext uri="{9D8B030D-6E8A-4147-A177-3AD203B41FA5}">
                      <a16:colId xmlns:a16="http://schemas.microsoft.com/office/drawing/2014/main" val="2281036789"/>
                    </a:ext>
                  </a:extLst>
                </a:gridCol>
                <a:gridCol w="6500552">
                  <a:extLst>
                    <a:ext uri="{9D8B030D-6E8A-4147-A177-3AD203B41FA5}">
                      <a16:colId xmlns:a16="http://schemas.microsoft.com/office/drawing/2014/main" val="3836818622"/>
                    </a:ext>
                  </a:extLst>
                </a:gridCol>
              </a:tblGrid>
              <a:tr h="522143">
                <a:tc>
                  <a:txBody>
                    <a:bodyPr/>
                    <a:lstStyle/>
                    <a:p>
                      <a:r>
                        <a:rPr lang="en-US" dirty="0"/>
                        <a:t>Authors, Year</a:t>
                      </a:r>
                      <a:endParaRPr lang="en-IN" dirty="0"/>
                    </a:p>
                  </a:txBody>
                  <a:tcPr/>
                </a:tc>
                <a:tc>
                  <a:txBody>
                    <a:bodyPr/>
                    <a:lstStyle/>
                    <a:p>
                      <a:r>
                        <a:rPr lang="en-US" dirty="0"/>
                        <a:t>Findings/ Conclusion</a:t>
                      </a:r>
                      <a:endParaRPr lang="en-IN" dirty="0"/>
                    </a:p>
                  </a:txBody>
                  <a:tcPr/>
                </a:tc>
                <a:extLst>
                  <a:ext uri="{0D108BD9-81ED-4DB2-BD59-A6C34878D82A}">
                    <a16:rowId xmlns:a16="http://schemas.microsoft.com/office/drawing/2014/main" val="126150271"/>
                  </a:ext>
                </a:extLst>
              </a:tr>
              <a:tr h="522143">
                <a:tc>
                  <a:txBody>
                    <a:bodyPr/>
                    <a:lstStyle/>
                    <a:p>
                      <a:r>
                        <a:rPr lang="en-US" sz="1800" kern="1200" dirty="0">
                          <a:solidFill>
                            <a:schemeClr val="dk1"/>
                          </a:solidFill>
                          <a:effectLst/>
                          <a:latin typeface="+mn-lt"/>
                          <a:ea typeface="+mn-ea"/>
                          <a:cs typeface="+mn-cs"/>
                        </a:rPr>
                        <a:t>Kamal et al., </a:t>
                      </a:r>
                      <a:r>
                        <a:rPr lang="en-IN" sz="1800" b="0" i="0" u="none" strike="noStrike" kern="1200" baseline="0" dirty="0">
                          <a:solidFill>
                            <a:schemeClr val="dk1"/>
                          </a:solidFill>
                          <a:latin typeface="+mn-lt"/>
                          <a:ea typeface="+mn-ea"/>
                          <a:cs typeface="+mn-cs"/>
                        </a:rPr>
                        <a:t>2022</a:t>
                      </a:r>
                      <a:endParaRPr lang="en-IN" dirty="0"/>
                    </a:p>
                  </a:txBody>
                  <a:tcPr/>
                </a:tc>
                <a:tc>
                  <a:txBody>
                    <a:bodyPr/>
                    <a:lstStyle/>
                    <a:p>
                      <a:pPr marL="171450" indent="-171450">
                        <a:buFont typeface="Arial" panose="020B0604020202020204" pitchFamily="34" charset="0"/>
                        <a:buChar char="•"/>
                      </a:pPr>
                      <a:r>
                        <a:rPr lang="en-US" sz="1100" kern="1200" dirty="0">
                          <a:solidFill>
                            <a:schemeClr val="dk1"/>
                          </a:solidFill>
                          <a:effectLst/>
                          <a:latin typeface="+mn-lt"/>
                          <a:ea typeface="+mn-ea"/>
                          <a:cs typeface="+mn-cs"/>
                        </a:rPr>
                        <a:t>Proposed Anatomy-</a:t>
                      </a:r>
                      <a:r>
                        <a:rPr lang="en-US" sz="1100" kern="1200" dirty="0" err="1">
                          <a:solidFill>
                            <a:schemeClr val="dk1"/>
                          </a:solidFill>
                          <a:effectLst/>
                          <a:latin typeface="+mn-lt"/>
                          <a:ea typeface="+mn-ea"/>
                          <a:cs typeface="+mn-cs"/>
                        </a:rPr>
                        <a:t>XNet</a:t>
                      </a:r>
                      <a:r>
                        <a:rPr lang="en-US" sz="1100" kern="1200" dirty="0">
                          <a:solidFill>
                            <a:schemeClr val="dk1"/>
                          </a:solidFill>
                          <a:effectLst/>
                          <a:latin typeface="+mn-lt"/>
                          <a:ea typeface="+mn-ea"/>
                          <a:cs typeface="+mn-cs"/>
                        </a:rPr>
                        <a:t>, an anatomy-aware attention based thoracic disease classification network that prioritizes the spatial features guided by the pre-identified anatomy regions. </a:t>
                      </a:r>
                    </a:p>
                    <a:p>
                      <a:pPr marL="171450" indent="-171450">
                        <a:buFont typeface="Arial" panose="020B0604020202020204" pitchFamily="34" charset="0"/>
                        <a:buChar char="•"/>
                      </a:pPr>
                      <a:r>
                        <a:rPr lang="en-US" sz="1100" kern="1200" dirty="0">
                          <a:solidFill>
                            <a:schemeClr val="dk1"/>
                          </a:solidFill>
                          <a:effectLst/>
                          <a:latin typeface="+mn-lt"/>
                          <a:ea typeface="+mn-ea"/>
                          <a:cs typeface="+mn-cs"/>
                        </a:rPr>
                        <a:t>Adopted a semi-supervised learning method by utilizing available small-scale organ-level annotations to locate the anatomy regions in large-scale datasets where the organ-level annotations are absent. </a:t>
                      </a:r>
                    </a:p>
                    <a:p>
                      <a:pPr marL="171450" indent="-171450">
                        <a:buFont typeface="Arial" panose="020B0604020202020204" pitchFamily="34" charset="0"/>
                        <a:buChar char="•"/>
                      </a:pPr>
                      <a:r>
                        <a:rPr lang="en-US" sz="1100" kern="1200" dirty="0">
                          <a:solidFill>
                            <a:schemeClr val="dk1"/>
                          </a:solidFill>
                          <a:effectLst/>
                          <a:latin typeface="+mn-lt"/>
                          <a:ea typeface="+mn-ea"/>
                          <a:cs typeface="+mn-cs"/>
                        </a:rPr>
                        <a:t>The proposed method sets a new state-of-the-art benchmark by achieving an AUC score of 85.78%, 92.07%, and, 84.04% on three publicly available large-scale CXR datasets–NIH, Stanford </a:t>
                      </a:r>
                      <a:r>
                        <a:rPr lang="en-US" sz="1100" kern="1200" dirty="0" err="1">
                          <a:solidFill>
                            <a:schemeClr val="dk1"/>
                          </a:solidFill>
                          <a:effectLst/>
                          <a:latin typeface="+mn-lt"/>
                          <a:ea typeface="+mn-ea"/>
                          <a:cs typeface="+mn-cs"/>
                        </a:rPr>
                        <a:t>CheXpert</a:t>
                      </a:r>
                      <a:r>
                        <a:rPr lang="en-US" sz="1100" kern="1200" dirty="0">
                          <a:solidFill>
                            <a:schemeClr val="dk1"/>
                          </a:solidFill>
                          <a:effectLst/>
                          <a:latin typeface="+mn-lt"/>
                          <a:ea typeface="+mn-ea"/>
                          <a:cs typeface="+mn-cs"/>
                        </a:rPr>
                        <a:t>, and MIMIC-CXR, respectively.</a:t>
                      </a:r>
                    </a:p>
                    <a:p>
                      <a:pPr marL="171450" indent="-171450" algn="just">
                        <a:buFont typeface="Arial" panose="020B0604020202020204" pitchFamily="34" charset="0"/>
                        <a:buChar char="•"/>
                      </a:pPr>
                      <a:endParaRPr lang="en-IN" sz="900" kern="1200" dirty="0">
                        <a:solidFill>
                          <a:srgbClr val="000000"/>
                        </a:solidFill>
                        <a:latin typeface="Plus Jakarta Sans Light" pitchFamily="34" charset="0"/>
                        <a:ea typeface="Plus Jakarta Sans Light" pitchFamily="34" charset="-122"/>
                        <a:cs typeface="+mn-cs"/>
                      </a:endParaRPr>
                    </a:p>
                  </a:txBody>
                  <a:tcPr/>
                </a:tc>
                <a:extLst>
                  <a:ext uri="{0D108BD9-81ED-4DB2-BD59-A6C34878D82A}">
                    <a16:rowId xmlns:a16="http://schemas.microsoft.com/office/drawing/2014/main" val="1150488087"/>
                  </a:ext>
                </a:extLst>
              </a:tr>
            </a:tbl>
          </a:graphicData>
        </a:graphic>
      </p:graphicFrame>
      <p:sp>
        <p:nvSpPr>
          <p:cNvPr id="6" name="Text 0">
            <a:extLst>
              <a:ext uri="{FF2B5EF4-FFF2-40B4-BE49-F238E27FC236}">
                <a16:creationId xmlns:a16="http://schemas.microsoft.com/office/drawing/2014/main" id="{3855FA96-8894-4520-AB26-C02EA7753D01}"/>
              </a:ext>
            </a:extLst>
          </p:cNvPr>
          <p:cNvSpPr/>
          <p:nvPr/>
        </p:nvSpPr>
        <p:spPr>
          <a:xfrm>
            <a:off x="65314" y="91440"/>
            <a:ext cx="8229600" cy="599259"/>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Literature Review</a:t>
            </a:r>
            <a:endParaRPr lang="en-US" sz="3300" dirty="0"/>
          </a:p>
        </p:txBody>
      </p:sp>
    </p:spTree>
    <p:extLst>
      <p:ext uri="{BB962C8B-B14F-4D97-AF65-F5344CB8AC3E}">
        <p14:creationId xmlns:p14="http://schemas.microsoft.com/office/powerpoint/2010/main" val="839969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3FA17-D06B-C391-B1B7-97E8D69062B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7B090C6-4A68-C6EF-41E2-04870CFE4091}"/>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078EFEAB-7074-EA5C-3704-0C5E08523A43}"/>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Motivation</a:t>
            </a:r>
            <a:endParaRPr lang="en-US" sz="3300" dirty="0"/>
          </a:p>
        </p:txBody>
      </p:sp>
      <p:sp>
        <p:nvSpPr>
          <p:cNvPr id="4" name="Text 1">
            <a:extLst>
              <a:ext uri="{FF2B5EF4-FFF2-40B4-BE49-F238E27FC236}">
                <a16:creationId xmlns:a16="http://schemas.microsoft.com/office/drawing/2014/main" id="{995C7568-F6F7-A085-EF98-CBCE8C8D1F9D}"/>
              </a:ext>
            </a:extLst>
          </p:cNvPr>
          <p:cNvSpPr/>
          <p:nvPr/>
        </p:nvSpPr>
        <p:spPr>
          <a:xfrm>
            <a:off x="124097" y="829490"/>
            <a:ext cx="8687394" cy="3971109"/>
          </a:xfrm>
          <a:prstGeom prst="rect">
            <a:avLst/>
          </a:prstGeom>
          <a:noFill/>
          <a:ln/>
        </p:spPr>
        <p:txBody>
          <a:bodyPr wrap="square" rtlCol="0" anchor="t"/>
          <a:lstStyle/>
          <a:p>
            <a:pPr marL="0" indent="0">
              <a:lnSpc>
                <a:spcPts val="3500"/>
              </a:lnSpc>
              <a:buNone/>
            </a:pPr>
            <a:r>
              <a:rPr lang="en-IN" sz="1600" b="1" dirty="0">
                <a:solidFill>
                  <a:srgbClr val="000000"/>
                </a:solidFill>
                <a:latin typeface="Plus Jakarta Sans Light" pitchFamily="34" charset="0"/>
                <a:ea typeface="Plus Jakarta Sans Light" pitchFamily="34" charset="-122"/>
              </a:rPr>
              <a:t>Clinical Challenges in Radiograph Interpretation:</a:t>
            </a:r>
          </a:p>
          <a:p>
            <a:pPr marL="171450" marR="0" indent="-17145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rPr>
              <a:t>The interpretation of chest radiographs, while fundamental to medical diagnosis, presents a complex set of challenges that impact diagnostic accuracy.</a:t>
            </a:r>
          </a:p>
          <a:p>
            <a:pPr marL="171450" marR="0" indent="-17145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rPr>
              <a:t>Foremost among these is the overlapping appearance of different pulmonary conditions, which can create significant ambiguity in interpretation. </a:t>
            </a:r>
          </a:p>
          <a:p>
            <a:pPr marL="171450" marR="0" indent="-17145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rPr>
              <a:t>Perhaps most critically, the subtle nature of early disease manifestations requires exceptional attention to detail, as these nuanced indicators often hold crucial diagnostic value.</a:t>
            </a:r>
          </a:p>
          <a:p>
            <a:pPr marR="0">
              <a:lnSpc>
                <a:spcPts val="3500"/>
              </a:lnSpc>
            </a:pPr>
            <a:r>
              <a:rPr lang="en-IN" sz="1600" b="1" dirty="0">
                <a:solidFill>
                  <a:srgbClr val="000000"/>
                </a:solidFill>
                <a:latin typeface="Plus Jakarta Sans Light" pitchFamily="34" charset="0"/>
                <a:ea typeface="Plus Jakarta Sans Light" pitchFamily="34" charset="-122"/>
              </a:rPr>
              <a:t>Resource Constraints in Healthcare:</a:t>
            </a:r>
          </a:p>
          <a:p>
            <a:pPr marL="171450" indent="-17145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rPr>
              <a:t>The growing global demand for radiological services, coupled with an uneven distribution of qualified radiologists, has created significant reporting backlogs.</a:t>
            </a:r>
          </a:p>
          <a:p>
            <a:pPr marL="171450" indent="-17145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rPr>
              <a:t>These systemic challenges are exacerbated by increasing patient volumes, highlighting the critical need for reliable automated assistance in radiograph interpretation.</a:t>
            </a:r>
          </a:p>
          <a:p>
            <a:pPr marL="171450" indent="-171450">
              <a:buFont typeface="Arial" panose="020B0604020202020204" pitchFamily="34" charset="0"/>
              <a:buChar char="•"/>
            </a:pPr>
            <a:endParaRPr lang="en-US" sz="1200" dirty="0">
              <a:solidFill>
                <a:srgbClr val="000000"/>
              </a:solidFill>
              <a:latin typeface="Plus Jakarta Sans Light" pitchFamily="34" charset="0"/>
              <a:ea typeface="Plus Jakarta Sans Light" pitchFamily="34" charset="-122"/>
            </a:endParaRPr>
          </a:p>
          <a:p>
            <a:r>
              <a:rPr lang="en-US" sz="1600" b="1" dirty="0">
                <a:solidFill>
                  <a:srgbClr val="000000"/>
                </a:solidFill>
                <a:latin typeface="Plus Jakarta Sans Light" pitchFamily="34" charset="0"/>
                <a:ea typeface="Plus Jakarta Sans Light" pitchFamily="34" charset="-122"/>
              </a:rPr>
              <a:t>Limitations of Current Deep Learning Approaches:</a:t>
            </a:r>
          </a:p>
          <a:p>
            <a:pPr marL="171450" marR="0" indent="-171450">
              <a:buFont typeface="Arial" panose="020B0604020202020204" pitchFamily="34" charset="0"/>
              <a:buChar char="•"/>
            </a:pPr>
            <a:r>
              <a:rPr lang="en-US" sz="1200" dirty="0">
                <a:solidFill>
                  <a:srgbClr val="000000"/>
                </a:solidFill>
                <a:latin typeface="Plus Jakarta Sans Light" pitchFamily="34" charset="0"/>
                <a:ea typeface="Plus Jakarta Sans Light" pitchFamily="34" charset="-122"/>
              </a:rPr>
              <a:t>The substantial requirement for labeled training data, which is both expensive and time-consuming to obtain in the medical domain. Additionally, these models often struggle with learning subtle discriminative features that are crucial for accurate diagnosis</a:t>
            </a: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4072225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4446C-02A5-D722-20E2-FB25CBE3F96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7D072C7-7D7B-DE2E-AC01-B037E988A2B6}"/>
              </a:ext>
            </a:extLst>
          </p:cNvPr>
          <p:cNvPicPr>
            <a:picLocks noChangeAspect="1"/>
          </p:cNvPicPr>
          <p:nvPr/>
        </p:nvPicPr>
        <p:blipFill>
          <a:blip r:embed="rId2"/>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003BD268-9139-E127-9FCC-5F2EBE026F0F}"/>
              </a:ext>
            </a:extLst>
          </p:cNvPr>
          <p:cNvSpPr/>
          <p:nvPr/>
        </p:nvSpPr>
        <p:spPr>
          <a:xfrm>
            <a:off x="65314" y="416379"/>
            <a:ext cx="8229600" cy="274320"/>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Problem Statement-1</a:t>
            </a:r>
            <a:endParaRPr lang="en-US" sz="3300" dirty="0"/>
          </a:p>
        </p:txBody>
      </p:sp>
      <p:sp>
        <p:nvSpPr>
          <p:cNvPr id="4" name="Text 1">
            <a:extLst>
              <a:ext uri="{FF2B5EF4-FFF2-40B4-BE49-F238E27FC236}">
                <a16:creationId xmlns:a16="http://schemas.microsoft.com/office/drawing/2014/main" id="{505D393C-6F8B-1DC2-D466-81538E3F2CC4}"/>
              </a:ext>
            </a:extLst>
          </p:cNvPr>
          <p:cNvSpPr/>
          <p:nvPr/>
        </p:nvSpPr>
        <p:spPr>
          <a:xfrm>
            <a:off x="124097" y="909349"/>
            <a:ext cx="8936777" cy="719946"/>
          </a:xfrm>
          <a:prstGeom prst="rect">
            <a:avLst/>
          </a:prstGeom>
          <a:noFill/>
          <a:ln/>
        </p:spPr>
        <p:txBody>
          <a:bodyPr wrap="square" rtlCol="0" anchor="t"/>
          <a:lstStyle/>
          <a:p>
            <a:pPr>
              <a:spcAft>
                <a:spcPts val="1200"/>
              </a:spcAft>
              <a:buSzPct val="100000"/>
            </a:pPr>
            <a:r>
              <a:rPr lang="en-US" b="1" dirty="0">
                <a:latin typeface="Plus Jakarta Sans" pitchFamily="34" charset="0"/>
                <a:ea typeface="Plus Jakarta Sans" pitchFamily="34" charset="-122"/>
              </a:rPr>
              <a:t>Designing a </a:t>
            </a:r>
            <a:r>
              <a:rPr lang="en-IN" b="1" dirty="0">
                <a:latin typeface="Plus Jakarta Sans" pitchFamily="34" charset="0"/>
                <a:ea typeface="Plus Jakarta Sans" pitchFamily="34" charset="-122"/>
              </a:rPr>
              <a:t>Contrastive</a:t>
            </a:r>
            <a:r>
              <a:rPr lang="en-IN" sz="1600" b="0" i="0" u="none" strike="noStrike" baseline="0" dirty="0">
                <a:solidFill>
                  <a:srgbClr val="000000"/>
                </a:solidFill>
                <a:latin typeface="Arial" panose="020B0604020202020204" pitchFamily="34" charset="0"/>
              </a:rPr>
              <a:t> </a:t>
            </a:r>
            <a:r>
              <a:rPr lang="en-IN" b="1" dirty="0">
                <a:latin typeface="Plus Jakarta Sans" pitchFamily="34" charset="0"/>
                <a:ea typeface="Plus Jakarta Sans" pitchFamily="34" charset="-122"/>
              </a:rPr>
              <a:t>Learning Based Robust Multi-label Chest Disease Classification System</a:t>
            </a:r>
            <a:endParaRPr lang="en-US" b="1" dirty="0">
              <a:latin typeface="Plus Jakarta Sans" pitchFamily="34" charset="0"/>
              <a:ea typeface="Plus Jakarta Sans" pitchFamily="34" charset="-122"/>
            </a:endParaRP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
        <p:nvSpPr>
          <p:cNvPr id="5" name="Text 0">
            <a:extLst>
              <a:ext uri="{FF2B5EF4-FFF2-40B4-BE49-F238E27FC236}">
                <a16:creationId xmlns:a16="http://schemas.microsoft.com/office/drawing/2014/main" id="{C4BD7043-AACA-92FB-3FC3-DE15D5E3E4B5}"/>
              </a:ext>
            </a:extLst>
          </p:cNvPr>
          <p:cNvSpPr/>
          <p:nvPr/>
        </p:nvSpPr>
        <p:spPr>
          <a:xfrm>
            <a:off x="65314" y="1896291"/>
            <a:ext cx="8229600" cy="507819"/>
          </a:xfrm>
          <a:prstGeom prst="rect">
            <a:avLst/>
          </a:prstGeom>
          <a:noFill/>
          <a:ln/>
        </p:spPr>
        <p:txBody>
          <a:bodyPr wrap="square" rtlCol="0" anchor="ctr"/>
          <a:lstStyle/>
          <a:p>
            <a:pPr marL="0" indent="0">
              <a:lnSpc>
                <a:spcPts val="3500"/>
              </a:lnSpc>
              <a:buNone/>
            </a:pPr>
            <a:r>
              <a:rPr lang="en-US" sz="3300" b="1" dirty="0">
                <a:solidFill>
                  <a:srgbClr val="17A33E"/>
                </a:solidFill>
                <a:latin typeface="Plus Jakarta Sans" pitchFamily="34" charset="0"/>
                <a:ea typeface="Plus Jakarta Sans" pitchFamily="34" charset="-122"/>
                <a:cs typeface="Plus Jakarta Sans" pitchFamily="34" charset="-120"/>
              </a:rPr>
              <a:t>Research Objective</a:t>
            </a:r>
            <a:endParaRPr lang="en-US" sz="3300" dirty="0"/>
          </a:p>
        </p:txBody>
      </p:sp>
      <p:sp>
        <p:nvSpPr>
          <p:cNvPr id="6" name="Text 1">
            <a:extLst>
              <a:ext uri="{FF2B5EF4-FFF2-40B4-BE49-F238E27FC236}">
                <a16:creationId xmlns:a16="http://schemas.microsoft.com/office/drawing/2014/main" id="{77C3A788-32E5-A421-7673-61CF7F6851DD}"/>
              </a:ext>
            </a:extLst>
          </p:cNvPr>
          <p:cNvSpPr/>
          <p:nvPr/>
        </p:nvSpPr>
        <p:spPr>
          <a:xfrm>
            <a:off x="124097" y="2574097"/>
            <a:ext cx="9019903" cy="2380288"/>
          </a:xfrm>
          <a:prstGeom prst="rect">
            <a:avLst/>
          </a:prstGeom>
          <a:noFill/>
          <a:ln/>
        </p:spPr>
        <p:txBody>
          <a:bodyPr wrap="square" rtlCol="0" anchor="t"/>
          <a:lstStyle/>
          <a:p>
            <a:pPr marL="342900" indent="-342900">
              <a:buFont typeface="+mj-lt"/>
              <a:buAutoNum type="arabicPeriod"/>
            </a:pPr>
            <a:r>
              <a:rPr lang="en-US" b="1" dirty="0">
                <a:latin typeface="Plus Jakarta Sans" pitchFamily="34" charset="0"/>
                <a:ea typeface="Plus Jakarta Sans" pitchFamily="34" charset="-122"/>
              </a:rPr>
              <a:t>Design a novel attention mechanism that dynamically focuses on multi-scale disease patterns </a:t>
            </a:r>
          </a:p>
          <a:p>
            <a:pPr marL="342900" indent="-342900">
              <a:buFont typeface="+mj-lt"/>
              <a:buAutoNum type="arabicPeriod"/>
            </a:pPr>
            <a:r>
              <a:rPr lang="en-US" b="1" dirty="0">
                <a:latin typeface="Plus Jakarta Sans" pitchFamily="34" charset="0"/>
                <a:ea typeface="Plus Jakarta Sans" pitchFamily="34" charset="-122"/>
              </a:rPr>
              <a:t>Develop a hierarchical feature fusion strategy for comprehensive disease representation </a:t>
            </a:r>
          </a:p>
          <a:p>
            <a:pPr marL="342900" indent="-342900">
              <a:buFont typeface="+mj-lt"/>
              <a:buAutoNum type="arabicPeriod"/>
            </a:pPr>
            <a:r>
              <a:rPr lang="en-US" b="1" dirty="0">
                <a:latin typeface="Plus Jakarta Sans" pitchFamily="34" charset="0"/>
                <a:ea typeface="Plus Jakarta Sans" pitchFamily="34" charset="-122"/>
              </a:rPr>
              <a:t>Implement an interpretable decision-making process for clinical validation </a:t>
            </a:r>
          </a:p>
          <a:p>
            <a:pPr marL="342900" indent="-342900">
              <a:buFont typeface="+mj-lt"/>
              <a:buAutoNum type="arabicPeriod"/>
            </a:pPr>
            <a:r>
              <a:rPr lang="en-IN" b="1" dirty="0">
                <a:latin typeface="Plus Jakarta Sans" pitchFamily="34" charset="0"/>
                <a:ea typeface="Plus Jakarta Sans" pitchFamily="34" charset="-122"/>
              </a:rPr>
              <a:t>Create robust evaluation metrics for multi-label classification performance </a:t>
            </a:r>
          </a:p>
          <a:p>
            <a:endParaRPr lang="en-IN" sz="1800" b="0" i="0" u="none" strike="noStrike" baseline="0" dirty="0">
              <a:solidFill>
                <a:srgbClr val="000000"/>
              </a:solidFill>
              <a:latin typeface="Arial" panose="020B0604020202020204" pitchFamily="34" charset="0"/>
            </a:endParaRPr>
          </a:p>
          <a:p>
            <a:pPr marL="342900" indent="-342900">
              <a:lnSpc>
                <a:spcPts val="2000"/>
              </a:lnSpc>
              <a:spcAft>
                <a:spcPts val="1200"/>
              </a:spcAft>
              <a:buSzPct val="100000"/>
              <a:buFont typeface="+mj-lt"/>
              <a:buAutoNum type="arabicPeriod"/>
            </a:pPr>
            <a:endParaRPr lang="en-US" sz="1200" dirty="0"/>
          </a:p>
          <a:p>
            <a:pPr marL="342900" indent="-342900">
              <a:lnSpc>
                <a:spcPts val="2000"/>
              </a:lnSpc>
              <a:spcAft>
                <a:spcPts val="1200"/>
              </a:spcAft>
              <a:buSzPct val="100000"/>
              <a:buFont typeface="+mj-lt"/>
              <a:buAutoNum type="arabicPeriod"/>
            </a:pPr>
            <a:endParaRPr lang="en-US" sz="1200" dirty="0"/>
          </a:p>
        </p:txBody>
      </p:sp>
    </p:spTree>
    <p:extLst>
      <p:ext uri="{BB962C8B-B14F-4D97-AF65-F5344CB8AC3E}">
        <p14:creationId xmlns:p14="http://schemas.microsoft.com/office/powerpoint/2010/main" val="1046629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5447</Words>
  <Application>Microsoft Office PowerPoint</Application>
  <PresentationFormat>On-screen Show (16:9)</PresentationFormat>
  <Paragraphs>400</Paragraphs>
  <Slides>39</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Cambria</vt:lpstr>
      <vt:lpstr>Google Sans</vt:lpstr>
      <vt:lpstr>Inter</vt:lpstr>
      <vt:lpstr>Plus Jakarta Sans</vt:lpstr>
      <vt:lpstr>Plus Jakarta Sans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Kirti Swagat Mohanty</cp:lastModifiedBy>
  <cp:revision>37</cp:revision>
  <dcterms:created xsi:type="dcterms:W3CDTF">2024-11-24T21:58:04Z</dcterms:created>
  <dcterms:modified xsi:type="dcterms:W3CDTF">2025-01-06T03:31:01Z</dcterms:modified>
</cp:coreProperties>
</file>